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mp4" ContentType="video/mp4"/>
  <Default Extension="emf" ContentType="image/x-emf"/>
  <Default Extension="rels" ContentType="application/vnd.openxmlformats-package.relationships+xml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1.xml" ContentType="application/vnd.openxmlformats-officedocument.presentationml.tags+xml"/>
  <Override PartName="/ppt/notesSlides/notesSlide12.xml" ContentType="application/vnd.openxmlformats-officedocument.presentationml.notesSlide+xml"/>
  <Override PartName="/ppt/tags/tag2.xml" ContentType="application/vnd.openxmlformats-officedocument.presentationml.tags+xml"/>
  <Override PartName="/ppt/notesSlides/notesSlide13.xml" ContentType="application/vnd.openxmlformats-officedocument.presentationml.notesSlide+xml"/>
  <Override PartName="/ppt/tags/tag3.xml" ContentType="application/vnd.openxmlformats-officedocument.presentationml.tags+xml"/>
  <Override PartName="/ppt/notesSlides/notesSlide14.xml" ContentType="application/vnd.openxmlformats-officedocument.presentationml.notesSlide+xml"/>
  <Override PartName="/ppt/tags/tag4.xml" ContentType="application/vnd.openxmlformats-officedocument.presentationml.tags+xml"/>
  <Override PartName="/ppt/notesSlides/notesSlide15.xml" ContentType="application/vnd.openxmlformats-officedocument.presentationml.notesSlide+xml"/>
  <Override PartName="/ppt/tags/tag5.xml" ContentType="application/vnd.openxmlformats-officedocument.presentationml.tags+xml"/>
  <Override PartName="/ppt/notesSlides/notesSlide16.xml" ContentType="application/vnd.openxmlformats-officedocument.presentationml.notesSlide+xml"/>
  <Override PartName="/ppt/tags/tag6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8"/>
  </p:notesMasterIdLst>
  <p:sldIdLst>
    <p:sldId id="257" r:id="rId2"/>
    <p:sldId id="263" r:id="rId3"/>
    <p:sldId id="258" r:id="rId4"/>
    <p:sldId id="259" r:id="rId5"/>
    <p:sldId id="261" r:id="rId6"/>
    <p:sldId id="260" r:id="rId7"/>
    <p:sldId id="262" r:id="rId8"/>
    <p:sldId id="265" r:id="rId9"/>
    <p:sldId id="297" r:id="rId10"/>
    <p:sldId id="266" r:id="rId11"/>
    <p:sldId id="269" r:id="rId12"/>
    <p:sldId id="264" r:id="rId13"/>
    <p:sldId id="272" r:id="rId14"/>
    <p:sldId id="293" r:id="rId15"/>
    <p:sldId id="273" r:id="rId16"/>
    <p:sldId id="294" r:id="rId17"/>
    <p:sldId id="274" r:id="rId18"/>
    <p:sldId id="298" r:id="rId19"/>
    <p:sldId id="276" r:id="rId20"/>
    <p:sldId id="295" r:id="rId21"/>
    <p:sldId id="277" r:id="rId22"/>
    <p:sldId id="292" r:id="rId23"/>
    <p:sldId id="279" r:id="rId24"/>
    <p:sldId id="280" r:id="rId25"/>
    <p:sldId id="296" r:id="rId26"/>
    <p:sldId id="281" r:id="rId27"/>
    <p:sldId id="282" r:id="rId28"/>
    <p:sldId id="283" r:id="rId29"/>
    <p:sldId id="289" r:id="rId30"/>
    <p:sldId id="284" r:id="rId31"/>
    <p:sldId id="287" r:id="rId32"/>
    <p:sldId id="288" r:id="rId33"/>
    <p:sldId id="285" r:id="rId34"/>
    <p:sldId id="286" r:id="rId35"/>
    <p:sldId id="290" r:id="rId36"/>
    <p:sldId id="291" r:id="rId37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6"/>
    <p:restoredTop sz="88701"/>
  </p:normalViewPr>
  <p:slideViewPr>
    <p:cSldViewPr snapToGrid="0" snapToObjects="1">
      <p:cViewPr>
        <p:scale>
          <a:sx n="67" d="100"/>
          <a:sy n="67" d="100"/>
        </p:scale>
        <p:origin x="728" y="5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notesMaster" Target="notesMasters/notesMaster1.xml"/><Relationship Id="rId39" Type="http://schemas.openxmlformats.org/officeDocument/2006/relationships/presProps" Target="presProps.xml"/><Relationship Id="rId40" Type="http://schemas.openxmlformats.org/officeDocument/2006/relationships/viewProps" Target="viewProps.xml"/><Relationship Id="rId41" Type="http://schemas.openxmlformats.org/officeDocument/2006/relationships/theme" Target="theme/theme1.xml"/><Relationship Id="rId4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978F27-28BF-F249-9DED-2803A9154E59}" type="datetimeFigureOut">
              <a:rPr kumimoji="1" lang="zh-CN" altLang="en-US" smtClean="0"/>
              <a:t>2018/10/25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79C367-222A-DA47-879C-AB972B245737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4982140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79C367-222A-DA47-879C-AB972B245737}" type="slidenum">
              <a:rPr kumimoji="1" lang="zh-CN" altLang="en-US" smtClean="0"/>
              <a:t>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0073351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 smtClean="0"/>
              <a:t>原因</a:t>
            </a: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79C367-222A-DA47-879C-AB972B245737}" type="slidenum">
              <a:rPr kumimoji="1" lang="zh-CN" altLang="en-US" smtClean="0"/>
              <a:t>26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056497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 smtClean="0"/>
              <a:t>加图</a:t>
            </a: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79C367-222A-DA47-879C-AB972B245737}" type="slidenum">
              <a:rPr kumimoji="1" lang="zh-CN" altLang="en-US" smtClean="0"/>
              <a:t>28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5068647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 sz="1200" kern="1200" dirty="0">
              <a:solidFill>
                <a:schemeClr val="tx1"/>
              </a:solidFill>
              <a:effectLst/>
              <a:latin typeface="Arial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78399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 sz="1200" kern="1200" dirty="0">
              <a:solidFill>
                <a:schemeClr val="tx1"/>
              </a:solidFill>
              <a:effectLst/>
              <a:latin typeface="Arial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79104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 sz="1200" kern="1200" dirty="0">
              <a:solidFill>
                <a:schemeClr val="tx1"/>
              </a:solidFill>
              <a:effectLst/>
              <a:latin typeface="Arial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19750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 sz="1200" kern="1200" dirty="0">
              <a:solidFill>
                <a:schemeClr val="tx1"/>
              </a:solidFill>
              <a:effectLst/>
              <a:latin typeface="Arial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68301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 sz="1200" kern="1200" dirty="0">
              <a:solidFill>
                <a:schemeClr val="tx1"/>
              </a:solidFill>
              <a:effectLst/>
              <a:latin typeface="Arial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56278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 sz="1200" kern="1200" dirty="0">
              <a:solidFill>
                <a:schemeClr val="tx1"/>
              </a:solidFill>
              <a:effectLst/>
              <a:latin typeface="Arial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62047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 sz="1200" kern="1200" dirty="0">
              <a:solidFill>
                <a:schemeClr val="tx1"/>
              </a:solidFill>
              <a:effectLst/>
              <a:latin typeface="Arial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326499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 sz="1200" kern="1200" dirty="0">
              <a:solidFill>
                <a:schemeClr val="tx1"/>
              </a:solidFill>
              <a:effectLst/>
              <a:latin typeface="Arial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07311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 smtClean="0"/>
              <a:t>5A</a:t>
            </a: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79C367-222A-DA47-879C-AB972B245737}" type="slidenum">
              <a:rPr kumimoji="1" lang="zh-CN" altLang="en-US" smtClean="0"/>
              <a:t>13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9215886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79C367-222A-DA47-879C-AB972B245737}" type="slidenum">
              <a:rPr kumimoji="1" lang="zh-CN" altLang="en-US" smtClean="0"/>
              <a:t>14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6763144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79C367-222A-DA47-879C-AB972B245737}" type="slidenum">
              <a:rPr kumimoji="1" lang="zh-CN" altLang="en-US" smtClean="0"/>
              <a:t>17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6717914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79C367-222A-DA47-879C-AB972B245737}" type="slidenum">
              <a:rPr kumimoji="1" lang="zh-CN" altLang="en-US" smtClean="0"/>
              <a:t>18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7921919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 smtClean="0"/>
              <a:t>科普</a:t>
            </a: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79C367-222A-DA47-879C-AB972B245737}" type="slidenum">
              <a:rPr kumimoji="1" lang="zh-CN" altLang="en-US" smtClean="0"/>
              <a:t>19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8937869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79C367-222A-DA47-879C-AB972B245737}" type="slidenum">
              <a:rPr kumimoji="1" lang="zh-CN" altLang="en-US" smtClean="0"/>
              <a:t>22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308195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79C367-222A-DA47-879C-AB972B245737}" type="slidenum">
              <a:rPr kumimoji="1" lang="zh-CN" altLang="en-US" smtClean="0"/>
              <a:t>23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106242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 smtClean="0"/>
              <a:t>原因</a:t>
            </a: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79C367-222A-DA47-879C-AB972B245737}" type="slidenum">
              <a:rPr kumimoji="1" lang="zh-CN" altLang="en-US" smtClean="0"/>
              <a:t>25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526612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 smtClean="0"/>
              <a:t>单击此处编辑母版副标题样式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E8710-A09F-4C4A-8F05-3C8901D6C49A}" type="datetimeFigureOut">
              <a:rPr kumimoji="1" lang="zh-CN" altLang="en-US" smtClean="0"/>
              <a:t>2018/10/25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007DB-4D60-504E-99B5-33AD8DD28A3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093143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E8710-A09F-4C4A-8F05-3C8901D6C49A}" type="datetimeFigureOut">
              <a:rPr kumimoji="1" lang="zh-CN" altLang="en-US" smtClean="0"/>
              <a:t>2018/10/25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007DB-4D60-504E-99B5-33AD8DD28A3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090998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E8710-A09F-4C4A-8F05-3C8901D6C49A}" type="datetimeFigureOut">
              <a:rPr kumimoji="1" lang="zh-CN" altLang="en-US" smtClean="0"/>
              <a:t>2018/10/25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007DB-4D60-504E-99B5-33AD8DD28A3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984297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B0A9D4-FA5A-4D41-AA74-8B159A8F5EE9}" type="slidenum">
              <a:rPr lang="en-US" altLang="zh-CN" smtClean="0"/>
              <a:pPr>
                <a:defRPr/>
              </a:pPr>
              <a:t>‹#›</a:t>
            </a:fld>
            <a:r>
              <a:rPr lang="en-US" altLang="zh-CN" dirty="0" smtClean="0"/>
              <a:t>/33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066240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B0A9D4-FA5A-4D41-AA74-8B159A8F5EE9}" type="slidenum">
              <a:rPr lang="en-US" altLang="zh-CN" smtClean="0"/>
              <a:pPr>
                <a:defRPr/>
              </a:pPr>
              <a:t>‹#›</a:t>
            </a:fld>
            <a:r>
              <a:rPr lang="en-US" altLang="zh-CN" dirty="0" smtClean="0"/>
              <a:t>/33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929891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B0A9D4-FA5A-4D41-AA74-8B159A8F5EE9}" type="slidenum">
              <a:rPr lang="en-US" altLang="zh-CN" smtClean="0"/>
              <a:pPr>
                <a:defRPr/>
              </a:pPr>
              <a:t>‹#›</a:t>
            </a:fld>
            <a:r>
              <a:rPr lang="en-US" altLang="zh-CN" dirty="0" smtClean="0"/>
              <a:t>/33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846952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B0A9D4-FA5A-4D41-AA74-8B159A8F5EE9}" type="slidenum">
              <a:rPr lang="en-US" altLang="zh-CN" smtClean="0"/>
              <a:pPr>
                <a:defRPr/>
              </a:pPr>
              <a:t>‹#›</a:t>
            </a:fld>
            <a:r>
              <a:rPr lang="en-US" altLang="zh-CN" dirty="0" smtClean="0"/>
              <a:t>/33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81804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B0A9D4-FA5A-4D41-AA74-8B159A8F5EE9}" type="slidenum">
              <a:rPr lang="en-US" altLang="zh-CN" smtClean="0"/>
              <a:pPr>
                <a:defRPr/>
              </a:pPr>
              <a:t>‹#›</a:t>
            </a:fld>
            <a:r>
              <a:rPr lang="en-US" altLang="zh-CN" dirty="0" smtClean="0"/>
              <a:t>/33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34389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B0A9D4-FA5A-4D41-AA74-8B159A8F5EE9}" type="slidenum">
              <a:rPr lang="en-US" altLang="zh-CN" smtClean="0"/>
              <a:pPr>
                <a:defRPr/>
              </a:pPr>
              <a:t>‹#›</a:t>
            </a:fld>
            <a:r>
              <a:rPr lang="en-US" altLang="zh-CN" dirty="0" smtClean="0"/>
              <a:t>/33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5740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B0A9D4-FA5A-4D41-AA74-8B159A8F5EE9}" type="slidenum">
              <a:rPr lang="en-US" altLang="zh-CN" smtClean="0"/>
              <a:pPr>
                <a:defRPr/>
              </a:pPr>
              <a:t>‹#›</a:t>
            </a:fld>
            <a:r>
              <a:rPr lang="en-US" altLang="zh-CN" dirty="0" smtClean="0"/>
              <a:t>/33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504646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E8710-A09F-4C4A-8F05-3C8901D6C49A}" type="datetimeFigureOut">
              <a:rPr kumimoji="1" lang="zh-CN" altLang="en-US" smtClean="0"/>
              <a:t>2018/10/25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007DB-4D60-504E-99B5-33AD8DD28A3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60692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E8710-A09F-4C4A-8F05-3C8901D6C49A}" type="datetimeFigureOut">
              <a:rPr kumimoji="1" lang="zh-CN" altLang="en-US" smtClean="0"/>
              <a:t>2018/10/25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007DB-4D60-504E-99B5-33AD8DD28A3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587299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E8710-A09F-4C4A-8F05-3C8901D6C49A}" type="datetimeFigureOut">
              <a:rPr kumimoji="1" lang="zh-CN" altLang="en-US" smtClean="0"/>
              <a:t>2018/10/25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007DB-4D60-504E-99B5-33AD8DD28A3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915855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E8710-A09F-4C4A-8F05-3C8901D6C49A}" type="datetimeFigureOut">
              <a:rPr kumimoji="1" lang="zh-CN" altLang="en-US" smtClean="0"/>
              <a:t>2018/10/25</a:t>
            </a:fld>
            <a:endParaRPr kumimoji="1"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幻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007DB-4D60-504E-99B5-33AD8DD28A3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760023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E8710-A09F-4C4A-8F05-3C8901D6C49A}" type="datetimeFigureOut">
              <a:rPr kumimoji="1" lang="zh-CN" altLang="en-US" smtClean="0"/>
              <a:t>2018/10/25</a:t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007DB-4D60-504E-99B5-33AD8DD28A3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268336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E8710-A09F-4C4A-8F05-3C8901D6C49A}" type="datetimeFigureOut">
              <a:rPr kumimoji="1" lang="zh-CN" altLang="en-US" smtClean="0"/>
              <a:t>2018/10/25</a:t>
            </a:fld>
            <a:endParaRPr kumimoji="1"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007DB-4D60-504E-99B5-33AD8DD28A3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011547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E8710-A09F-4C4A-8F05-3C8901D6C49A}" type="datetimeFigureOut">
              <a:rPr kumimoji="1" lang="zh-CN" altLang="en-US" smtClean="0"/>
              <a:t>2018/10/25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007DB-4D60-504E-99B5-33AD8DD28A3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601492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E8710-A09F-4C4A-8F05-3C8901D6C49A}" type="datetimeFigureOut">
              <a:rPr kumimoji="1" lang="zh-CN" altLang="en-US" smtClean="0"/>
              <a:t>2018/10/25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007DB-4D60-504E-99B5-33AD8DD28A3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80051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AE8710-A09F-4C4A-8F05-3C8901D6C49A}" type="datetimeFigureOut">
              <a:rPr kumimoji="1" lang="zh-CN" altLang="en-US" smtClean="0"/>
              <a:t>2018/10/25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2007DB-4D60-504E-99B5-33AD8DD28A3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30347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1.emf"/><Relationship Id="rId12" Type="http://schemas.openxmlformats.org/officeDocument/2006/relationships/image" Target="../media/image2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emf"/><Relationship Id="rId3" Type="http://schemas.openxmlformats.org/officeDocument/2006/relationships/image" Target="../media/image13.emf"/><Relationship Id="rId4" Type="http://schemas.openxmlformats.org/officeDocument/2006/relationships/image" Target="../media/image14.emf"/><Relationship Id="rId5" Type="http://schemas.openxmlformats.org/officeDocument/2006/relationships/image" Target="../media/image15.emf"/><Relationship Id="rId6" Type="http://schemas.openxmlformats.org/officeDocument/2006/relationships/image" Target="../media/image16.emf"/><Relationship Id="rId7" Type="http://schemas.openxmlformats.org/officeDocument/2006/relationships/image" Target="../media/image17.emf"/><Relationship Id="rId8" Type="http://schemas.openxmlformats.org/officeDocument/2006/relationships/image" Target="../media/image18.emf"/><Relationship Id="rId9" Type="http://schemas.openxmlformats.org/officeDocument/2006/relationships/image" Target="../media/image19.emf"/><Relationship Id="rId10" Type="http://schemas.openxmlformats.org/officeDocument/2006/relationships/image" Target="../media/image20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emf"/></Relationships>
</file>

<file path=ppt/slides/_rels/slide1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1.emf"/><Relationship Id="rId12" Type="http://schemas.openxmlformats.org/officeDocument/2006/relationships/image" Target="../media/image2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emf"/><Relationship Id="rId3" Type="http://schemas.openxmlformats.org/officeDocument/2006/relationships/image" Target="../media/image13.emf"/><Relationship Id="rId4" Type="http://schemas.openxmlformats.org/officeDocument/2006/relationships/image" Target="../media/image14.emf"/><Relationship Id="rId5" Type="http://schemas.openxmlformats.org/officeDocument/2006/relationships/image" Target="../media/image15.emf"/><Relationship Id="rId6" Type="http://schemas.openxmlformats.org/officeDocument/2006/relationships/image" Target="../media/image16.emf"/><Relationship Id="rId7" Type="http://schemas.openxmlformats.org/officeDocument/2006/relationships/image" Target="../media/image17.emf"/><Relationship Id="rId8" Type="http://schemas.openxmlformats.org/officeDocument/2006/relationships/image" Target="../media/image18.emf"/><Relationship Id="rId9" Type="http://schemas.openxmlformats.org/officeDocument/2006/relationships/image" Target="../media/image19.emf"/><Relationship Id="rId10" Type="http://schemas.openxmlformats.org/officeDocument/2006/relationships/image" Target="../media/image20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5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27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4" Type="http://schemas.openxmlformats.org/officeDocument/2006/relationships/image" Target="../media/image28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4" Type="http://schemas.openxmlformats.org/officeDocument/2006/relationships/image" Target="../media/image28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9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tif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emf"/><Relationship Id="rId3" Type="http://schemas.openxmlformats.org/officeDocument/2006/relationships/image" Target="../media/image32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6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3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4" Type="http://schemas.openxmlformats.org/officeDocument/2006/relationships/image" Target="../media/image36.emf"/><Relationship Id="rId5" Type="http://schemas.openxmlformats.org/officeDocument/2006/relationships/image" Target="../media/image37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4" Type="http://schemas.openxmlformats.org/officeDocument/2006/relationships/image" Target="../media/image10.png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4" Type="http://schemas.openxmlformats.org/officeDocument/2006/relationships/image" Target="../media/image6.tiff"/><Relationship Id="rId5" Type="http://schemas.openxmlformats.org/officeDocument/2006/relationships/image" Target="../media/image7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tif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4" Type="http://schemas.openxmlformats.org/officeDocument/2006/relationships/image" Target="../media/image38.emf"/><Relationship Id="rId5" Type="http://schemas.openxmlformats.org/officeDocument/2006/relationships/image" Target="../media/image39.emf"/><Relationship Id="rId1" Type="http://schemas.openxmlformats.org/officeDocument/2006/relationships/tags" Target="../tags/tag2.xml"/><Relationship Id="rId2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4" Type="http://schemas.openxmlformats.org/officeDocument/2006/relationships/image" Target="../media/image40.emf"/><Relationship Id="rId5" Type="http://schemas.openxmlformats.org/officeDocument/2006/relationships/image" Target="../media/image10.png"/><Relationship Id="rId6" Type="http://schemas.openxmlformats.org/officeDocument/2006/relationships/image" Target="../media/image6.tiff"/><Relationship Id="rId7" Type="http://schemas.openxmlformats.org/officeDocument/2006/relationships/image" Target="../media/image41.png"/><Relationship Id="rId1" Type="http://schemas.openxmlformats.org/officeDocument/2006/relationships/tags" Target="../tags/tag3.xml"/><Relationship Id="rId2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4" Type="http://schemas.openxmlformats.org/officeDocument/2006/relationships/image" Target="../media/image42.emf"/><Relationship Id="rId5" Type="http://schemas.openxmlformats.org/officeDocument/2006/relationships/image" Target="../media/image37.emf"/><Relationship Id="rId1" Type="http://schemas.openxmlformats.org/officeDocument/2006/relationships/tags" Target="../tags/tag4.xml"/><Relationship Id="rId2" Type="http://schemas.openxmlformats.org/officeDocument/2006/relationships/slideLayout" Target="../slideLayouts/slideLayout1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4" Type="http://schemas.openxmlformats.org/officeDocument/2006/relationships/image" Target="../media/image43.png"/><Relationship Id="rId5" Type="http://schemas.openxmlformats.org/officeDocument/2006/relationships/image" Target="../media/image44.emf"/><Relationship Id="rId1" Type="http://schemas.openxmlformats.org/officeDocument/2006/relationships/tags" Target="../tags/tag5.xml"/><Relationship Id="rId2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4" Type="http://schemas.openxmlformats.org/officeDocument/2006/relationships/image" Target="../media/image45.png"/><Relationship Id="rId5" Type="http://schemas.openxmlformats.org/officeDocument/2006/relationships/image" Target="../media/image46.emf"/><Relationship Id="rId1" Type="http://schemas.openxmlformats.org/officeDocument/2006/relationships/tags" Target="../tags/tag6.xml"/><Relationship Id="rId2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8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4" Type="http://schemas.openxmlformats.org/officeDocument/2006/relationships/image" Target="../media/image6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9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1.emf"/><Relationship Id="rId12" Type="http://schemas.openxmlformats.org/officeDocument/2006/relationships/image" Target="../media/image2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emf"/><Relationship Id="rId3" Type="http://schemas.openxmlformats.org/officeDocument/2006/relationships/image" Target="../media/image13.emf"/><Relationship Id="rId4" Type="http://schemas.openxmlformats.org/officeDocument/2006/relationships/image" Target="../media/image14.emf"/><Relationship Id="rId5" Type="http://schemas.openxmlformats.org/officeDocument/2006/relationships/image" Target="../media/image15.emf"/><Relationship Id="rId6" Type="http://schemas.openxmlformats.org/officeDocument/2006/relationships/image" Target="../media/image16.emf"/><Relationship Id="rId7" Type="http://schemas.openxmlformats.org/officeDocument/2006/relationships/image" Target="../media/image17.emf"/><Relationship Id="rId8" Type="http://schemas.openxmlformats.org/officeDocument/2006/relationships/image" Target="../media/image18.emf"/><Relationship Id="rId9" Type="http://schemas.openxmlformats.org/officeDocument/2006/relationships/image" Target="../media/image19.emf"/><Relationship Id="rId10" Type="http://schemas.openxmlformats.org/officeDocument/2006/relationships/image" Target="../media/image2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180975" y="1942734"/>
            <a:ext cx="11715750" cy="1175404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US" altLang="zh-CN" sz="4000" b="1" dirty="0" smtClean="0">
                <a:latin typeface="Comic Sans MS" charset="0"/>
                <a:ea typeface="Comic Sans MS" charset="0"/>
                <a:cs typeface="Comic Sans MS" charset="0"/>
              </a:rPr>
              <a:t>VSkin</a:t>
            </a:r>
            <a:r>
              <a:rPr lang="en-US" altLang="zh-CN" sz="4000" b="1" dirty="0">
                <a:latin typeface="Comic Sans MS" charset="0"/>
                <a:ea typeface="Comic Sans MS" charset="0"/>
                <a:cs typeface="Comic Sans MS" charset="0"/>
              </a:rPr>
              <a:t>: Sensing Touch Gestures </a:t>
            </a:r>
            <a:r>
              <a:rPr lang="en-US" altLang="zh-CN" sz="4000" b="1" dirty="0" smtClean="0">
                <a:latin typeface="Comic Sans MS" charset="0"/>
                <a:ea typeface="Comic Sans MS" charset="0"/>
                <a:cs typeface="Comic Sans MS" charset="0"/>
              </a:rPr>
              <a:t>on Surfaces </a:t>
            </a:r>
            <a:br>
              <a:rPr lang="en-US" altLang="zh-CN" sz="4000" b="1" dirty="0" smtClean="0">
                <a:latin typeface="Comic Sans MS" charset="0"/>
                <a:ea typeface="Comic Sans MS" charset="0"/>
                <a:cs typeface="Comic Sans MS" charset="0"/>
              </a:rPr>
            </a:br>
            <a:r>
              <a:rPr lang="en-US" altLang="zh-CN" sz="4000" b="1" dirty="0" smtClean="0">
                <a:latin typeface="Comic Sans MS" charset="0"/>
                <a:ea typeface="Comic Sans MS" charset="0"/>
                <a:cs typeface="Comic Sans MS" charset="0"/>
              </a:rPr>
              <a:t>of </a:t>
            </a:r>
            <a:r>
              <a:rPr lang="en-US" altLang="zh-CN" sz="4000" b="1" dirty="0">
                <a:latin typeface="Comic Sans MS" charset="0"/>
                <a:ea typeface="Comic Sans MS" charset="0"/>
                <a:cs typeface="Comic Sans MS" charset="0"/>
              </a:rPr>
              <a:t>Mobile Devices Using Acoustic Signals</a:t>
            </a:r>
            <a:endParaRPr lang="zh-CN" altLang="en-US" sz="4000" b="1" dirty="0" smtClean="0"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4" name="副标题 2"/>
          <p:cNvSpPr>
            <a:spLocks noGrp="1"/>
          </p:cNvSpPr>
          <p:nvPr>
            <p:ph type="subTitle" idx="4294967295"/>
          </p:nvPr>
        </p:nvSpPr>
        <p:spPr>
          <a:xfrm>
            <a:off x="1978943" y="3858552"/>
            <a:ext cx="8272214" cy="518177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altLang="zh-CN" sz="3000" b="1" dirty="0" smtClean="0"/>
              <a:t>Ke Sun, </a:t>
            </a:r>
            <a:r>
              <a:rPr lang="en-US" altLang="zh-CN" sz="3000" dirty="0" smtClean="0"/>
              <a:t>Ting Zhao, Wei Wang, and Lei Xie</a:t>
            </a:r>
            <a:endParaRPr lang="en-US" altLang="zh-CN" sz="3000" b="1" baseline="30000" dirty="0"/>
          </a:p>
          <a:p>
            <a:pPr algn="ctr"/>
            <a:endParaRPr lang="en-US" altLang="zh-CN" sz="3000" baseline="30000" dirty="0" smtClean="0">
              <a:latin typeface="+mj-lt"/>
            </a:endParaRPr>
          </a:p>
        </p:txBody>
      </p:sp>
      <p:sp>
        <p:nvSpPr>
          <p:cNvPr id="5" name="文本框 4"/>
          <p:cNvSpPr txBox="1">
            <a:spLocks noChangeArrowheads="1"/>
          </p:cNvSpPr>
          <p:nvPr/>
        </p:nvSpPr>
        <p:spPr bwMode="auto">
          <a:xfrm>
            <a:off x="4180241" y="5765222"/>
            <a:ext cx="367911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 eaLnBrk="0" hangingPunct="0"/>
            <a:r>
              <a:rPr lang="en-US" altLang="zh-CN" sz="2400" dirty="0" smtClean="0">
                <a:latin typeface="+mn-lt"/>
              </a:rPr>
              <a:t>MobiCom'18  Nov 1</a:t>
            </a:r>
            <a:r>
              <a:rPr lang="en-US" altLang="zh-CN" sz="2400" baseline="30000" dirty="0" smtClean="0">
                <a:latin typeface="+mn-lt"/>
              </a:rPr>
              <a:t>st</a:t>
            </a:r>
            <a:r>
              <a:rPr lang="en-US" altLang="zh-CN" sz="2400" dirty="0" smtClean="0">
                <a:latin typeface="+mn-lt"/>
              </a:rPr>
              <a:t>, </a:t>
            </a:r>
            <a:r>
              <a:rPr lang="en-US" altLang="zh-CN" sz="2400" dirty="0">
                <a:latin typeface="+mn-lt"/>
              </a:rPr>
              <a:t>2018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781050" y="4655477"/>
            <a:ext cx="1066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/>
              <a:t>State Key Laboratory for Novel </a:t>
            </a:r>
            <a:r>
              <a:rPr lang="en-US" altLang="zh-CN" sz="2400" dirty="0" smtClean="0"/>
              <a:t>Software Technology </a:t>
            </a:r>
          </a:p>
          <a:p>
            <a:pPr algn="ctr"/>
            <a:r>
              <a:rPr lang="en-US" altLang="zh-CN" sz="2400" dirty="0" smtClean="0"/>
              <a:t>Nanjing </a:t>
            </a:r>
            <a:r>
              <a:rPr lang="en-US" altLang="zh-CN" sz="2400" dirty="0"/>
              <a:t>University </a:t>
            </a: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8313" y="19125"/>
            <a:ext cx="1308412" cy="1644861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728" y="19125"/>
            <a:ext cx="1203373" cy="1644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957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15495" y="2643"/>
            <a:ext cx="10515600" cy="1325563"/>
          </a:xfrm>
        </p:spPr>
        <p:txBody>
          <a:bodyPr/>
          <a:lstStyle/>
          <a:p>
            <a:r>
              <a:rPr kumimoji="1" lang="en-US" altLang="zh-CN" b="1" dirty="0" smtClean="0">
                <a:latin typeface="+mn-lt"/>
              </a:rPr>
              <a:t>Basic idea</a:t>
            </a:r>
            <a:endParaRPr kumimoji="1" lang="zh-CN" altLang="en-US" b="1" dirty="0">
              <a:latin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495" y="1175933"/>
            <a:ext cx="6885405" cy="548586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9063" y="1518447"/>
            <a:ext cx="2331602" cy="345042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7834" y="5233976"/>
            <a:ext cx="1212497" cy="95267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9388" y="2947266"/>
            <a:ext cx="1306661" cy="292077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0418" y="1484551"/>
            <a:ext cx="2568735" cy="3484324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17834" y="5197853"/>
            <a:ext cx="1320291" cy="102777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90631" y="1930862"/>
            <a:ext cx="849570" cy="334217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17835" y="3635932"/>
            <a:ext cx="1813795" cy="139216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76550" y="3946441"/>
            <a:ext cx="880615" cy="229588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04027" y="1441840"/>
            <a:ext cx="971902" cy="2477914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938923" y="2020290"/>
            <a:ext cx="1191914" cy="3248927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6991350" y="1607696"/>
            <a:ext cx="4762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 dirty="0" smtClean="0"/>
              <a:t>When performing touch gestures: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7029450" y="2766402"/>
            <a:ext cx="46863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charset="2"/>
              <a:buChar char="l"/>
            </a:pPr>
            <a:r>
              <a:rPr kumimoji="1" lang="en-US" altLang="zh-CN" sz="2400" dirty="0">
                <a:solidFill>
                  <a:srgbClr val="C00000"/>
                </a:solidFill>
              </a:rPr>
              <a:t>Structure sound pattern changes:</a:t>
            </a:r>
          </a:p>
          <a:p>
            <a:pPr>
              <a:lnSpc>
                <a:spcPct val="150000"/>
              </a:lnSpc>
            </a:pPr>
            <a:r>
              <a:rPr kumimoji="1" lang="en-US" altLang="zh-CN" sz="2400" i="1" dirty="0" smtClean="0">
                <a:solidFill>
                  <a:srgbClr val="C00000"/>
                </a:solidFill>
              </a:rPr>
              <a:t>Touch </a:t>
            </a:r>
            <a:r>
              <a:rPr kumimoji="1" lang="en-US" altLang="zh-CN" sz="2400" i="1" dirty="0">
                <a:solidFill>
                  <a:srgbClr val="C00000"/>
                </a:solidFill>
              </a:rPr>
              <a:t>detection</a:t>
            </a:r>
            <a:endParaRPr kumimoji="1" lang="zh-CN" altLang="en-US" sz="2400" i="1" dirty="0">
              <a:solidFill>
                <a:srgbClr val="C00000"/>
              </a:solidFill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7029450" y="4368710"/>
            <a:ext cx="50577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285750">
              <a:lnSpc>
                <a:spcPct val="150000"/>
              </a:lnSpc>
              <a:buFont typeface="Wingdings" charset="2"/>
              <a:buChar char="l"/>
            </a:pPr>
            <a:r>
              <a:rPr kumimoji="1" lang="en-US" altLang="zh-CN" sz="2400" dirty="0">
                <a:solidFill>
                  <a:schemeClr val="accent6"/>
                </a:solidFill>
              </a:rPr>
              <a:t>Reflection air path distance changes:</a:t>
            </a:r>
          </a:p>
          <a:p>
            <a:pPr>
              <a:lnSpc>
                <a:spcPct val="150000"/>
              </a:lnSpc>
            </a:pPr>
            <a:r>
              <a:rPr kumimoji="1" lang="en-US" altLang="zh-CN" sz="2400" i="1" dirty="0">
                <a:solidFill>
                  <a:schemeClr val="accent6"/>
                </a:solidFill>
              </a:rPr>
              <a:t>Movement measurement</a:t>
            </a:r>
            <a:endParaRPr kumimoji="1" lang="zh-CN" altLang="en-US" sz="2400" i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2007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15495" y="2643"/>
            <a:ext cx="10515600" cy="1325563"/>
          </a:xfrm>
        </p:spPr>
        <p:txBody>
          <a:bodyPr/>
          <a:lstStyle/>
          <a:p>
            <a:r>
              <a:rPr kumimoji="1" lang="en-US" altLang="zh-CN" b="1" dirty="0" smtClean="0">
                <a:latin typeface="+mn-lt"/>
              </a:rPr>
              <a:t>Challenge 1</a:t>
            </a:r>
            <a:endParaRPr kumimoji="1" lang="zh-CN" altLang="en-US" b="1" dirty="0">
              <a:latin typeface="+mn-lt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0" y="2786050"/>
            <a:ext cx="87195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charset="2"/>
              <a:buChar char="l"/>
            </a:pPr>
            <a:r>
              <a:rPr kumimoji="1" lang="en-US" altLang="zh-CN" sz="4000" dirty="0" smtClean="0"/>
              <a:t>How</a:t>
            </a:r>
            <a:r>
              <a:rPr kumimoji="1" lang="zh-CN" altLang="en-US" sz="4000" dirty="0" smtClean="0"/>
              <a:t> </a:t>
            </a:r>
            <a:r>
              <a:rPr kumimoji="1" lang="en-US" altLang="zh-CN" sz="4000" dirty="0" smtClean="0"/>
              <a:t>to separate the </a:t>
            </a:r>
            <a:r>
              <a:rPr kumimoji="1" lang="en-US" altLang="zh-CN" sz="4000" dirty="0"/>
              <a:t>structure-borne </a:t>
            </a:r>
            <a:r>
              <a:rPr kumimoji="1" lang="en-US" altLang="zh-CN" sz="4000" dirty="0" smtClean="0"/>
              <a:t>and the air-borne </a:t>
            </a:r>
            <a:r>
              <a:rPr kumimoji="1" lang="en-US" altLang="zh-CN" sz="4000" dirty="0"/>
              <a:t>sound </a:t>
            </a:r>
            <a:r>
              <a:rPr kumimoji="1" lang="en-US" altLang="zh-CN" sz="4000" dirty="0" smtClean="0"/>
              <a:t>signals? </a:t>
            </a:r>
            <a:endParaRPr kumimoji="1" lang="en-US" altLang="zh-CN" sz="4000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2488" y="1328206"/>
            <a:ext cx="3579512" cy="4239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934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15495" y="2643"/>
            <a:ext cx="10515600" cy="1325563"/>
          </a:xfrm>
        </p:spPr>
        <p:txBody>
          <a:bodyPr/>
          <a:lstStyle/>
          <a:p>
            <a:r>
              <a:rPr kumimoji="1" lang="en-US" altLang="zh-CN" b="1" dirty="0" smtClean="0">
                <a:latin typeface="+mn-lt"/>
              </a:rPr>
              <a:t>Basic idea:	</a:t>
            </a:r>
            <a:r>
              <a:rPr kumimoji="1" lang="en-US" altLang="zh-CN" b="1" dirty="0" smtClean="0">
                <a:solidFill>
                  <a:srgbClr val="FF0000"/>
                </a:solidFill>
                <a:latin typeface="+mn-lt"/>
              </a:rPr>
              <a:t>Delay difference</a:t>
            </a:r>
            <a:endParaRPr kumimoji="1" lang="zh-CN" altLang="en-US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495" y="1175933"/>
            <a:ext cx="6885405" cy="548586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9063" y="1518447"/>
            <a:ext cx="2331602" cy="345042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7834" y="5233976"/>
            <a:ext cx="1212497" cy="95267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9388" y="2947266"/>
            <a:ext cx="1306661" cy="292077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0418" y="1484551"/>
            <a:ext cx="2568735" cy="3484324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17834" y="5197853"/>
            <a:ext cx="1320291" cy="102777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90631" y="1930862"/>
            <a:ext cx="849570" cy="334217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17835" y="3635932"/>
            <a:ext cx="1813795" cy="139216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76550" y="3946441"/>
            <a:ext cx="880615" cy="229588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04027" y="1441840"/>
            <a:ext cx="971902" cy="2477914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938923" y="2020290"/>
            <a:ext cx="1191914" cy="3248927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8429260" y="1053699"/>
            <a:ext cx="41200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zh-CN" sz="2400" dirty="0" smtClean="0">
                <a:solidFill>
                  <a:srgbClr val="C00000"/>
                </a:solidFill>
              </a:rPr>
              <a:t>Structure-borne sound</a:t>
            </a:r>
          </a:p>
          <a:p>
            <a:pPr marL="571500" indent="-571500">
              <a:lnSpc>
                <a:spcPct val="150000"/>
              </a:lnSpc>
              <a:buFont typeface="Wingdings" charset="2"/>
              <a:buChar char="l"/>
            </a:pPr>
            <a:r>
              <a:rPr kumimoji="1" lang="en-US" altLang="zh-CN" sz="2400" dirty="0" smtClean="0">
                <a:solidFill>
                  <a:srgbClr val="C00000"/>
                </a:solidFill>
              </a:rPr>
              <a:t>High speed</a:t>
            </a:r>
          </a:p>
          <a:p>
            <a:pPr marL="571500" indent="-571500">
              <a:lnSpc>
                <a:spcPct val="150000"/>
              </a:lnSpc>
              <a:buFont typeface="Wingdings" charset="2"/>
              <a:buChar char="l"/>
            </a:pPr>
            <a:r>
              <a:rPr kumimoji="1" lang="en-US" altLang="zh-CN" sz="2400" dirty="0" smtClean="0">
                <a:solidFill>
                  <a:srgbClr val="C00000"/>
                </a:solidFill>
              </a:rPr>
              <a:t>Low delay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8421967" y="2950547"/>
            <a:ext cx="41200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zh-CN" sz="2400" dirty="0" smtClean="0"/>
              <a:t>LOS</a:t>
            </a:r>
            <a:r>
              <a:rPr kumimoji="1" lang="zh-CN" altLang="en-US" sz="2400" dirty="0" smtClean="0"/>
              <a:t> </a:t>
            </a:r>
            <a:r>
              <a:rPr kumimoji="1" lang="en-US" altLang="zh-CN" sz="2400" dirty="0" smtClean="0"/>
              <a:t>air</a:t>
            </a:r>
            <a:r>
              <a:rPr kumimoji="1" lang="zh-CN" altLang="en-US" sz="2400" dirty="0" smtClean="0"/>
              <a:t> </a:t>
            </a:r>
            <a:r>
              <a:rPr kumimoji="1" lang="en-US" altLang="zh-CN" sz="2400" dirty="0" smtClean="0"/>
              <a:t>sound</a:t>
            </a:r>
            <a:endParaRPr kumimoji="1" lang="zh-CN" altLang="en-US" sz="2400" dirty="0" smtClean="0"/>
          </a:p>
          <a:p>
            <a:pPr marL="571500" indent="-571500">
              <a:lnSpc>
                <a:spcPct val="150000"/>
              </a:lnSpc>
              <a:buFont typeface="Wingdings" charset="2"/>
              <a:buChar char="l"/>
            </a:pPr>
            <a:r>
              <a:rPr kumimoji="1" lang="en-US" altLang="zh-CN" sz="2400" dirty="0" smtClean="0"/>
              <a:t>Low speed</a:t>
            </a:r>
          </a:p>
          <a:p>
            <a:pPr marL="571500" indent="-571500">
              <a:lnSpc>
                <a:spcPct val="150000"/>
              </a:lnSpc>
              <a:buFont typeface="Wingdings" charset="2"/>
              <a:buChar char="l"/>
            </a:pPr>
            <a:r>
              <a:rPr kumimoji="1" lang="en-US" altLang="zh-CN" sz="2400" dirty="0" smtClean="0"/>
              <a:t>Medium</a:t>
            </a:r>
            <a:r>
              <a:rPr kumimoji="1" lang="zh-CN" altLang="en-US" sz="2400" dirty="0" smtClean="0"/>
              <a:t> </a:t>
            </a:r>
            <a:r>
              <a:rPr kumimoji="1" lang="en-US" altLang="zh-CN" sz="2400" dirty="0" smtClean="0"/>
              <a:t>delay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8421967" y="4847395"/>
            <a:ext cx="41200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zh-CN" sz="2400" dirty="0" smtClean="0">
                <a:solidFill>
                  <a:schemeClr val="accent6"/>
                </a:solidFill>
              </a:rPr>
              <a:t>Reflection</a:t>
            </a:r>
            <a:r>
              <a:rPr kumimoji="1" lang="zh-CN" altLang="en-US" sz="2400" dirty="0" smtClean="0">
                <a:solidFill>
                  <a:schemeClr val="accent6"/>
                </a:solidFill>
              </a:rPr>
              <a:t> </a:t>
            </a:r>
            <a:r>
              <a:rPr kumimoji="1" lang="en-US" altLang="zh-CN" sz="2400" dirty="0" smtClean="0">
                <a:solidFill>
                  <a:schemeClr val="accent6"/>
                </a:solidFill>
              </a:rPr>
              <a:t>air</a:t>
            </a:r>
            <a:r>
              <a:rPr kumimoji="1" lang="zh-CN" altLang="en-US" sz="2400" dirty="0" smtClean="0">
                <a:solidFill>
                  <a:schemeClr val="accent6"/>
                </a:solidFill>
              </a:rPr>
              <a:t> </a:t>
            </a:r>
            <a:r>
              <a:rPr kumimoji="1" lang="en-US" altLang="zh-CN" sz="2400" dirty="0" smtClean="0">
                <a:solidFill>
                  <a:schemeClr val="accent6"/>
                </a:solidFill>
              </a:rPr>
              <a:t>sound</a:t>
            </a:r>
            <a:endParaRPr kumimoji="1" lang="zh-CN" altLang="en-US" sz="2400" dirty="0" smtClean="0">
              <a:solidFill>
                <a:schemeClr val="accent6"/>
              </a:solidFill>
            </a:endParaRPr>
          </a:p>
          <a:p>
            <a:pPr marL="571500" indent="-571500">
              <a:lnSpc>
                <a:spcPct val="150000"/>
              </a:lnSpc>
              <a:buFont typeface="Wingdings" charset="2"/>
              <a:buChar char="l"/>
            </a:pPr>
            <a:r>
              <a:rPr kumimoji="1" lang="en-US" altLang="zh-CN" sz="2400" dirty="0" smtClean="0">
                <a:solidFill>
                  <a:schemeClr val="accent6"/>
                </a:solidFill>
              </a:rPr>
              <a:t>Long distance</a:t>
            </a:r>
          </a:p>
          <a:p>
            <a:pPr marL="571500" indent="-571500">
              <a:lnSpc>
                <a:spcPct val="150000"/>
              </a:lnSpc>
              <a:buFont typeface="Wingdings" charset="2"/>
              <a:buChar char="l"/>
            </a:pPr>
            <a:r>
              <a:rPr kumimoji="1" lang="en-US" altLang="zh-CN" sz="2400" dirty="0" smtClean="0">
                <a:solidFill>
                  <a:schemeClr val="accent6"/>
                </a:solidFill>
              </a:rPr>
              <a:t>Large delay</a:t>
            </a:r>
          </a:p>
        </p:txBody>
      </p:sp>
    </p:spTree>
    <p:extLst>
      <p:ext uri="{BB962C8B-B14F-4D97-AF65-F5344CB8AC3E}">
        <p14:creationId xmlns:p14="http://schemas.microsoft.com/office/powerpoint/2010/main" val="1367381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15495" y="2643"/>
            <a:ext cx="10515600" cy="1325563"/>
          </a:xfrm>
        </p:spPr>
        <p:txBody>
          <a:bodyPr/>
          <a:lstStyle/>
          <a:p>
            <a:r>
              <a:rPr kumimoji="1" lang="en-US" altLang="zh-CN" b="1" dirty="0" smtClean="0">
                <a:latin typeface="+mn-lt"/>
              </a:rPr>
              <a:t>Basic idea:	Delay difference</a:t>
            </a:r>
            <a:endParaRPr kumimoji="1" lang="zh-CN" altLang="en-US" b="1" dirty="0">
              <a:latin typeface="+mn-lt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786565" y="5204018"/>
            <a:ext cx="111663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200" dirty="0" smtClean="0"/>
              <a:t>Challenge: Delay difference is too small (&lt;0.34 </a:t>
            </a:r>
            <a:r>
              <a:rPr kumimoji="1" lang="en-US" altLang="zh-CN" sz="3200" dirty="0" err="1" smtClean="0"/>
              <a:t>ms</a:t>
            </a:r>
            <a:r>
              <a:rPr kumimoji="1" lang="en-US" altLang="zh-CN" sz="3200" dirty="0" smtClean="0"/>
              <a:t>) !</a:t>
            </a:r>
            <a:endParaRPr kumimoji="1" lang="zh-CN" altLang="en-US" sz="3200" dirty="0"/>
          </a:p>
        </p:txBody>
      </p:sp>
      <p:sp>
        <p:nvSpPr>
          <p:cNvPr id="15" name="云形标注 14"/>
          <p:cNvSpPr/>
          <p:nvPr/>
        </p:nvSpPr>
        <p:spPr>
          <a:xfrm>
            <a:off x="7412690" y="702923"/>
            <a:ext cx="4779310" cy="2628900"/>
          </a:xfrm>
          <a:prstGeom prst="cloudCallout">
            <a:avLst>
              <a:gd name="adj1" fmla="val -40617"/>
              <a:gd name="adj2" fmla="val 67331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3200" dirty="0" smtClean="0">
                <a:solidFill>
                  <a:schemeClr val="tx1"/>
                </a:solidFill>
              </a:rPr>
              <a:t>Too</a:t>
            </a:r>
            <a:r>
              <a:rPr kumimoji="1" lang="zh-CN" altLang="en-US" sz="3200" dirty="0" smtClean="0">
                <a:solidFill>
                  <a:schemeClr val="tx1"/>
                </a:solidFill>
              </a:rPr>
              <a:t> </a:t>
            </a:r>
            <a:r>
              <a:rPr kumimoji="1" lang="en-US" altLang="zh-CN" sz="3200" dirty="0" smtClean="0">
                <a:solidFill>
                  <a:schemeClr val="tx1"/>
                </a:solidFill>
              </a:rPr>
              <a:t>small interval </a:t>
            </a:r>
          </a:p>
          <a:p>
            <a:pPr algn="ctr"/>
            <a:r>
              <a:rPr kumimoji="1" lang="en-US" altLang="zh-CN" sz="3200" dirty="0" smtClean="0">
                <a:solidFill>
                  <a:schemeClr val="tx1"/>
                </a:solidFill>
              </a:rPr>
              <a:t>to hear the echo</a:t>
            </a:r>
            <a:endParaRPr kumimoji="1" lang="zh-CN" altLang="en-US" sz="3200" dirty="0">
              <a:solidFill>
                <a:schemeClr val="tx1"/>
              </a:solidFill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786565" y="5893333"/>
            <a:ext cx="111663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200" dirty="0" smtClean="0"/>
              <a:t>Solution: Transmission signal design</a:t>
            </a:r>
            <a:endParaRPr kumimoji="1" lang="zh-CN" altLang="en-US" sz="3200" dirty="0"/>
          </a:p>
        </p:txBody>
      </p:sp>
      <p:sp>
        <p:nvSpPr>
          <p:cNvPr id="17" name="圆角矩形 16"/>
          <p:cNvSpPr/>
          <p:nvPr/>
        </p:nvSpPr>
        <p:spPr>
          <a:xfrm>
            <a:off x="3873500" y="1752530"/>
            <a:ext cx="3384550" cy="76200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sz="3600"/>
              <a:t>Structure sound</a:t>
            </a:r>
            <a:endParaRPr kumimoji="1" lang="zh-CN" altLang="en-US" sz="3600" dirty="0"/>
          </a:p>
        </p:txBody>
      </p:sp>
      <p:cxnSp>
        <p:nvCxnSpPr>
          <p:cNvPr id="18" name="直线箭头连接符 17"/>
          <p:cNvCxnSpPr/>
          <p:nvPr/>
        </p:nvCxnSpPr>
        <p:spPr>
          <a:xfrm flipH="1">
            <a:off x="2190750" y="2095500"/>
            <a:ext cx="1352550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线箭头连接符 19"/>
          <p:cNvCxnSpPr/>
          <p:nvPr/>
        </p:nvCxnSpPr>
        <p:spPr>
          <a:xfrm flipH="1">
            <a:off x="2609850" y="3200400"/>
            <a:ext cx="1352550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线箭头连接符 20"/>
          <p:cNvCxnSpPr/>
          <p:nvPr/>
        </p:nvCxnSpPr>
        <p:spPr>
          <a:xfrm flipH="1">
            <a:off x="3106320" y="4324350"/>
            <a:ext cx="1352550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圆角矩形 21"/>
          <p:cNvSpPr/>
          <p:nvPr/>
        </p:nvSpPr>
        <p:spPr>
          <a:xfrm>
            <a:off x="4197350" y="2819400"/>
            <a:ext cx="3327400" cy="76200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sz="3600"/>
              <a:t>LOS sound</a:t>
            </a:r>
            <a:endParaRPr kumimoji="1" lang="zh-CN" altLang="en-US" sz="3600" dirty="0"/>
          </a:p>
        </p:txBody>
      </p:sp>
      <p:sp>
        <p:nvSpPr>
          <p:cNvPr id="23" name="圆角矩形 22"/>
          <p:cNvSpPr/>
          <p:nvPr/>
        </p:nvSpPr>
        <p:spPr>
          <a:xfrm>
            <a:off x="4654550" y="3983065"/>
            <a:ext cx="3270250" cy="76200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sz="3600"/>
              <a:t>Reflect sound</a:t>
            </a:r>
            <a:endParaRPr kumimoji="1" lang="zh-CN" altLang="en-US" sz="3600" dirty="0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3"/>
          <a:srcRect b="1420"/>
          <a:stretch/>
        </p:blipFill>
        <p:spPr>
          <a:xfrm>
            <a:off x="288327" y="2259040"/>
            <a:ext cx="1574327" cy="1943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412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15495" y="2643"/>
            <a:ext cx="10515600" cy="1325563"/>
          </a:xfrm>
        </p:spPr>
        <p:txBody>
          <a:bodyPr/>
          <a:lstStyle/>
          <a:p>
            <a:r>
              <a:rPr kumimoji="1" lang="en-US" altLang="zh-CN" b="1" dirty="0" smtClean="0">
                <a:latin typeface="+mn-lt"/>
              </a:rPr>
              <a:t>Transmission signal design</a:t>
            </a:r>
            <a:endParaRPr kumimoji="1" lang="zh-CN" altLang="en-US" b="1" dirty="0">
              <a:latin typeface="+mn-lt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15495" y="1937806"/>
            <a:ext cx="509470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zh-CN" sz="3200" dirty="0" smtClean="0"/>
              <a:t>Choose ‘explicit’ signal</a:t>
            </a:r>
          </a:p>
          <a:p>
            <a:pPr marL="285750" indent="-285750">
              <a:lnSpc>
                <a:spcPct val="150000"/>
              </a:lnSpc>
              <a:buFont typeface="Wingdings" charset="2"/>
              <a:buChar char="l"/>
            </a:pPr>
            <a:r>
              <a:rPr kumimoji="1" lang="en-US" altLang="zh-CN" sz="3200" dirty="0" smtClean="0"/>
              <a:t>High resolution</a:t>
            </a:r>
          </a:p>
          <a:p>
            <a:pPr marL="285750" indent="-285750">
              <a:lnSpc>
                <a:spcPct val="150000"/>
              </a:lnSpc>
              <a:buFont typeface="Wingdings" charset="2"/>
              <a:buChar char="l"/>
            </a:pPr>
            <a:r>
              <a:rPr kumimoji="1" lang="en-US" altLang="zh-CN" sz="3200" dirty="0" smtClean="0"/>
              <a:t>High SNR</a:t>
            </a:r>
          </a:p>
          <a:p>
            <a:pPr marL="285750" indent="-285750">
              <a:lnSpc>
                <a:spcPct val="150000"/>
              </a:lnSpc>
              <a:buFont typeface="Wingdings" charset="2"/>
              <a:buChar char="l"/>
            </a:pPr>
            <a:r>
              <a:rPr kumimoji="1" lang="en-US" altLang="zh-CN" sz="3200" dirty="0" smtClean="0"/>
              <a:t>Narrow inaudible range</a:t>
            </a:r>
          </a:p>
          <a:p>
            <a:pPr marL="285750" indent="-285750">
              <a:lnSpc>
                <a:spcPct val="150000"/>
              </a:lnSpc>
              <a:buFont typeface="Wingdings" charset="2"/>
              <a:buChar char="l"/>
            </a:pPr>
            <a:r>
              <a:rPr kumimoji="1" lang="en-US" altLang="zh-CN" sz="3200" dirty="0" smtClean="0"/>
              <a:t>Phase information</a:t>
            </a:r>
            <a:endParaRPr kumimoji="1" lang="zh-CN" altLang="en-US" sz="3200" dirty="0"/>
          </a:p>
        </p:txBody>
      </p:sp>
      <p:sp>
        <p:nvSpPr>
          <p:cNvPr id="8" name="文本框 7"/>
          <p:cNvSpPr txBox="1"/>
          <p:nvPr/>
        </p:nvSpPr>
        <p:spPr>
          <a:xfrm>
            <a:off x="7355822" y="1937806"/>
            <a:ext cx="26563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zh-CN" sz="3200" smtClean="0">
                <a:solidFill>
                  <a:srgbClr val="FF0000"/>
                </a:solidFill>
              </a:rPr>
              <a:t>ZC sequence</a:t>
            </a:r>
            <a:endParaRPr kumimoji="1" lang="en-US" altLang="zh-CN" sz="3200" dirty="0" smtClean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6755" y="3378403"/>
            <a:ext cx="7093795" cy="219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42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15495" y="2643"/>
            <a:ext cx="10515600" cy="1325563"/>
          </a:xfrm>
        </p:spPr>
        <p:txBody>
          <a:bodyPr/>
          <a:lstStyle/>
          <a:p>
            <a:r>
              <a:rPr kumimoji="1" lang="en-US" altLang="zh-CN" b="1" dirty="0" smtClean="0">
                <a:latin typeface="+mn-lt"/>
              </a:rPr>
              <a:t>Transmission signal design</a:t>
            </a:r>
            <a:endParaRPr kumimoji="1" lang="zh-CN" altLang="en-US" b="1" dirty="0">
              <a:latin typeface="+mn-lt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630" y="2947365"/>
            <a:ext cx="9390465" cy="2908552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315495" y="5672529"/>
            <a:ext cx="1116630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800" dirty="0"/>
              <a:t>Autocorrelation of baseband </a:t>
            </a:r>
            <a:r>
              <a:rPr lang="en-US" altLang="zh-CN" sz="2800" dirty="0" smtClean="0"/>
              <a:t> ZC sequence</a:t>
            </a:r>
            <a:endParaRPr lang="en-US" altLang="zh-CN" sz="2800" dirty="0"/>
          </a:p>
        </p:txBody>
      </p:sp>
      <p:sp>
        <p:nvSpPr>
          <p:cNvPr id="7" name="文本框 6"/>
          <p:cNvSpPr txBox="1"/>
          <p:nvPr/>
        </p:nvSpPr>
        <p:spPr>
          <a:xfrm>
            <a:off x="639345" y="1461556"/>
            <a:ext cx="101917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zh-CN" sz="3200" dirty="0" smtClean="0">
                <a:solidFill>
                  <a:srgbClr val="FF0000"/>
                </a:solidFill>
              </a:rPr>
              <a:t>ZC sequence</a:t>
            </a:r>
            <a:r>
              <a:rPr kumimoji="1" lang="en-US" altLang="zh-CN" sz="3200" dirty="0" smtClean="0"/>
              <a:t>: near-optimal auto-correlation function</a:t>
            </a:r>
            <a:endParaRPr kumimoji="1" lang="zh-CN" altLang="en-US" sz="3200" dirty="0">
              <a:solidFill>
                <a:srgbClr val="FF0000"/>
              </a:solidFill>
            </a:endParaRPr>
          </a:p>
        </p:txBody>
      </p:sp>
      <p:cxnSp>
        <p:nvCxnSpPr>
          <p:cNvPr id="4" name="直线箭头连接符 3"/>
          <p:cNvCxnSpPr/>
          <p:nvPr/>
        </p:nvCxnSpPr>
        <p:spPr>
          <a:xfrm>
            <a:off x="6248400" y="3181350"/>
            <a:ext cx="325612" cy="0"/>
          </a:xfrm>
          <a:prstGeom prst="straightConnector1">
            <a:avLst/>
          </a:prstGeom>
          <a:ln w="317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本框 17"/>
          <p:cNvSpPr txBox="1"/>
          <p:nvPr/>
        </p:nvSpPr>
        <p:spPr>
          <a:xfrm>
            <a:off x="4544306" y="2583393"/>
            <a:ext cx="3733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2800" dirty="0" smtClean="0">
                <a:solidFill>
                  <a:srgbClr val="FF0000"/>
                </a:solidFill>
              </a:rPr>
              <a:t>Narrow main lobe width</a:t>
            </a:r>
            <a:endParaRPr kumimoji="1" lang="zh-CN" altLang="en-US" sz="2800" dirty="0">
              <a:solidFill>
                <a:srgbClr val="FF0000"/>
              </a:solidFill>
            </a:endParaRPr>
          </a:p>
        </p:txBody>
      </p:sp>
      <p:cxnSp>
        <p:nvCxnSpPr>
          <p:cNvPr id="19" name="直线箭头连接符 18"/>
          <p:cNvCxnSpPr/>
          <p:nvPr/>
        </p:nvCxnSpPr>
        <p:spPr>
          <a:xfrm flipV="1">
            <a:off x="6886642" y="3181350"/>
            <a:ext cx="4797" cy="1935904"/>
          </a:xfrm>
          <a:prstGeom prst="straightConnector1">
            <a:avLst/>
          </a:prstGeom>
          <a:ln w="317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文本框 22"/>
          <p:cNvSpPr txBox="1"/>
          <p:nvPr/>
        </p:nvSpPr>
        <p:spPr>
          <a:xfrm>
            <a:off x="6886642" y="3903720"/>
            <a:ext cx="20097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2800" smtClean="0">
                <a:solidFill>
                  <a:srgbClr val="FF0000"/>
                </a:solidFill>
              </a:rPr>
              <a:t>High gain</a:t>
            </a:r>
            <a:endParaRPr kumimoji="1" lang="zh-CN" altLang="en-US" sz="2800" dirty="0">
              <a:solidFill>
                <a:srgbClr val="FF0000"/>
              </a:solidFill>
            </a:endParaRPr>
          </a:p>
        </p:txBody>
      </p:sp>
      <p:sp>
        <p:nvSpPr>
          <p:cNvPr id="24" name="椭圆 23"/>
          <p:cNvSpPr/>
          <p:nvPr/>
        </p:nvSpPr>
        <p:spPr>
          <a:xfrm>
            <a:off x="5936809" y="4768309"/>
            <a:ext cx="559241" cy="273513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5" name="文本框 24"/>
          <p:cNvSpPr txBox="1"/>
          <p:nvPr/>
        </p:nvSpPr>
        <p:spPr>
          <a:xfrm>
            <a:off x="3770103" y="4127961"/>
            <a:ext cx="28039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2800" dirty="0" smtClean="0">
                <a:solidFill>
                  <a:srgbClr val="FF0000"/>
                </a:solidFill>
              </a:rPr>
              <a:t>Low side lobe</a:t>
            </a:r>
            <a:endParaRPr kumimoji="1" lang="zh-CN" alt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9644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3" grpId="0"/>
      <p:bldP spid="24" grpId="0" animBg="1"/>
      <p:bldP spid="2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15495" y="2643"/>
            <a:ext cx="10515600" cy="1325563"/>
          </a:xfrm>
        </p:spPr>
        <p:txBody>
          <a:bodyPr/>
          <a:lstStyle/>
          <a:p>
            <a:r>
              <a:rPr kumimoji="1" lang="en-US" altLang="zh-CN" b="1" dirty="0">
                <a:latin typeface="+mn-lt"/>
              </a:rPr>
              <a:t>Sound Propagation Separation </a:t>
            </a:r>
            <a:endParaRPr kumimoji="1" lang="zh-CN" altLang="en-US" b="1" dirty="0">
              <a:latin typeface="+mn-lt"/>
            </a:endParaRPr>
          </a:p>
        </p:txBody>
      </p:sp>
      <p:sp>
        <p:nvSpPr>
          <p:cNvPr id="12" name="圆角矩形 11"/>
          <p:cNvSpPr/>
          <p:nvPr/>
        </p:nvSpPr>
        <p:spPr>
          <a:xfrm>
            <a:off x="3770661" y="1328206"/>
            <a:ext cx="2965450" cy="72884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sz="3200" dirty="0" smtClean="0"/>
              <a:t>Structure sound</a:t>
            </a:r>
            <a:endParaRPr kumimoji="1" lang="zh-CN" altLang="en-US" sz="3200" dirty="0"/>
          </a:p>
        </p:txBody>
      </p:sp>
      <p:sp>
        <p:nvSpPr>
          <p:cNvPr id="13" name="圆角矩形 12"/>
          <p:cNvSpPr/>
          <p:nvPr/>
        </p:nvSpPr>
        <p:spPr>
          <a:xfrm>
            <a:off x="4135211" y="2275468"/>
            <a:ext cx="2970439" cy="68622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sz="3200" dirty="0" smtClean="0"/>
              <a:t>LOS sound</a:t>
            </a:r>
            <a:endParaRPr kumimoji="1" lang="zh-CN" altLang="en-US" sz="3200" dirty="0"/>
          </a:p>
        </p:txBody>
      </p:sp>
      <p:sp>
        <p:nvSpPr>
          <p:cNvPr id="15" name="圆角矩形 14"/>
          <p:cNvSpPr/>
          <p:nvPr/>
        </p:nvSpPr>
        <p:spPr>
          <a:xfrm>
            <a:off x="4413584" y="3208835"/>
            <a:ext cx="2952749" cy="712687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sz="3200" dirty="0" smtClean="0"/>
              <a:t>Reflect sound</a:t>
            </a:r>
            <a:endParaRPr kumimoji="1" lang="zh-CN" altLang="en-US" sz="3200" dirty="0"/>
          </a:p>
        </p:txBody>
      </p:sp>
      <p:cxnSp>
        <p:nvCxnSpPr>
          <p:cNvPr id="17" name="直线箭头连接符 16"/>
          <p:cNvCxnSpPr/>
          <p:nvPr/>
        </p:nvCxnSpPr>
        <p:spPr>
          <a:xfrm flipH="1">
            <a:off x="2190750" y="1671176"/>
            <a:ext cx="1352550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线箭头连接符 19"/>
          <p:cNvCxnSpPr/>
          <p:nvPr/>
        </p:nvCxnSpPr>
        <p:spPr>
          <a:xfrm flipH="1">
            <a:off x="2609850" y="2623676"/>
            <a:ext cx="1352550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线箭头连接符 20"/>
          <p:cNvCxnSpPr/>
          <p:nvPr/>
        </p:nvCxnSpPr>
        <p:spPr>
          <a:xfrm flipH="1">
            <a:off x="2916011" y="3565178"/>
            <a:ext cx="1352550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/>
          <a:srcRect b="1420"/>
          <a:stretch/>
        </p:blipFill>
        <p:spPr>
          <a:xfrm>
            <a:off x="315495" y="1898327"/>
            <a:ext cx="1574327" cy="194317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309911" y="1124431"/>
            <a:ext cx="2571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200" dirty="0" smtClean="0">
                <a:solidFill>
                  <a:srgbClr val="FF0000"/>
                </a:solidFill>
              </a:rPr>
              <a:t>Mixed ! </a:t>
            </a:r>
            <a:endParaRPr kumimoji="1" lang="zh-CN" altLang="en-US" sz="3200" dirty="0">
              <a:solidFill>
                <a:srgbClr val="FF0000"/>
              </a:solidFill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7478126" y="2226552"/>
            <a:ext cx="481263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/>
              <a:t>U</a:t>
            </a:r>
            <a:r>
              <a:rPr lang="en-US" altLang="zh-CN" sz="3200" dirty="0" smtClean="0"/>
              <a:t>se </a:t>
            </a:r>
            <a:r>
              <a:rPr lang="en-US" altLang="zh-CN" sz="3200" dirty="0"/>
              <a:t>cross-correlation </a:t>
            </a:r>
            <a:r>
              <a:rPr lang="en-US" altLang="zh-CN" sz="3200" smtClean="0"/>
              <a:t>to estimate </a:t>
            </a:r>
            <a:r>
              <a:rPr lang="en-US" altLang="zh-CN" sz="3200" smtClean="0">
                <a:solidFill>
                  <a:srgbClr val="FF0000"/>
                </a:solidFill>
              </a:rPr>
              <a:t>impulse </a:t>
            </a:r>
            <a:r>
              <a:rPr lang="en-US" altLang="zh-CN" sz="3200" dirty="0" smtClean="0">
                <a:solidFill>
                  <a:srgbClr val="FF0000"/>
                </a:solidFill>
              </a:rPr>
              <a:t>response</a:t>
            </a:r>
            <a:endParaRPr lang="en-US" altLang="zh-CN" sz="3200" dirty="0"/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107" y="4261948"/>
            <a:ext cx="8414336" cy="2606208"/>
          </a:xfrm>
          <a:prstGeom prst="rect">
            <a:avLst/>
          </a:prstGeom>
        </p:spPr>
      </p:pic>
      <p:cxnSp>
        <p:nvCxnSpPr>
          <p:cNvPr id="27" name="直线箭头连接符 26"/>
          <p:cNvCxnSpPr/>
          <p:nvPr/>
        </p:nvCxnSpPr>
        <p:spPr>
          <a:xfrm flipH="1">
            <a:off x="4563408" y="4599959"/>
            <a:ext cx="2802925" cy="24235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/>
          <p:cNvSpPr txBox="1"/>
          <p:nvPr/>
        </p:nvSpPr>
        <p:spPr>
          <a:xfrm>
            <a:off x="7366333" y="4122905"/>
            <a:ext cx="37421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800" dirty="0" smtClean="0"/>
              <a:t>Peaks </a:t>
            </a:r>
            <a:r>
              <a:rPr lang="en-US" altLang="zh-CN" sz="2800" dirty="0" smtClean="0"/>
              <a:t>indicate propagation paths </a:t>
            </a:r>
            <a:endParaRPr lang="en-US" altLang="zh-CN" sz="2800" dirty="0"/>
          </a:p>
        </p:txBody>
      </p:sp>
    </p:spTree>
    <p:extLst>
      <p:ext uri="{BB962C8B-B14F-4D97-AF65-F5344CB8AC3E}">
        <p14:creationId xmlns:p14="http://schemas.microsoft.com/office/powerpoint/2010/main" val="1600035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15495" y="2643"/>
            <a:ext cx="10515600" cy="1325563"/>
          </a:xfrm>
        </p:spPr>
        <p:txBody>
          <a:bodyPr/>
          <a:lstStyle/>
          <a:p>
            <a:r>
              <a:rPr kumimoji="1" lang="en-US" altLang="zh-CN" b="1" dirty="0">
                <a:latin typeface="+mn-lt"/>
              </a:rPr>
              <a:t>Sound Propagation Separation </a:t>
            </a:r>
            <a:endParaRPr kumimoji="1" lang="zh-CN" altLang="en-US" b="1" dirty="0">
              <a:latin typeface="+mn-lt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88" y="1123157"/>
            <a:ext cx="8303461" cy="257186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493" y="3852599"/>
            <a:ext cx="8199856" cy="2539778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3094457" y="3638309"/>
            <a:ext cx="31896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2400" dirty="0" smtClean="0"/>
              <a:t>Bottom Mic</a:t>
            </a:r>
            <a:endParaRPr kumimoji="1" lang="zh-CN" altLang="en-US" sz="2400" dirty="0"/>
          </a:p>
        </p:txBody>
      </p:sp>
      <p:sp>
        <p:nvSpPr>
          <p:cNvPr id="10" name="文本框 9"/>
          <p:cNvSpPr txBox="1"/>
          <p:nvPr/>
        </p:nvSpPr>
        <p:spPr>
          <a:xfrm>
            <a:off x="2967682" y="6426012"/>
            <a:ext cx="33652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2400" dirty="0" smtClean="0"/>
              <a:t>Top Mic</a:t>
            </a:r>
            <a:endParaRPr kumimoji="1" lang="zh-CN" altLang="en-US" sz="2400" dirty="0"/>
          </a:p>
        </p:txBody>
      </p:sp>
      <p:sp>
        <p:nvSpPr>
          <p:cNvPr id="3" name="五角星 2"/>
          <p:cNvSpPr/>
          <p:nvPr/>
        </p:nvSpPr>
        <p:spPr>
          <a:xfrm>
            <a:off x="2990850" y="1588868"/>
            <a:ext cx="266700" cy="278938"/>
          </a:xfrm>
          <a:prstGeom prst="star5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9" name="五角星 18"/>
          <p:cNvSpPr/>
          <p:nvPr/>
        </p:nvSpPr>
        <p:spPr>
          <a:xfrm>
            <a:off x="3028950" y="4216862"/>
            <a:ext cx="266700" cy="278938"/>
          </a:xfrm>
          <a:prstGeom prst="star5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0" name="五角星 19"/>
          <p:cNvSpPr/>
          <p:nvPr/>
        </p:nvSpPr>
        <p:spPr>
          <a:xfrm>
            <a:off x="2990850" y="1394481"/>
            <a:ext cx="266700" cy="278938"/>
          </a:xfrm>
          <a:prstGeom prst="star5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1" name="五角星 20"/>
          <p:cNvSpPr/>
          <p:nvPr/>
        </p:nvSpPr>
        <p:spPr>
          <a:xfrm>
            <a:off x="3181350" y="4216862"/>
            <a:ext cx="266700" cy="278938"/>
          </a:xfrm>
          <a:prstGeom prst="star5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2" name="五角星 21"/>
          <p:cNvSpPr/>
          <p:nvPr/>
        </p:nvSpPr>
        <p:spPr>
          <a:xfrm>
            <a:off x="3124200" y="2330912"/>
            <a:ext cx="266700" cy="278938"/>
          </a:xfrm>
          <a:prstGeom prst="star5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3" name="五角星 22"/>
          <p:cNvSpPr/>
          <p:nvPr/>
        </p:nvSpPr>
        <p:spPr>
          <a:xfrm>
            <a:off x="3295650" y="4616912"/>
            <a:ext cx="266700" cy="278938"/>
          </a:xfrm>
          <a:prstGeom prst="star5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5" name="文本框 24"/>
          <p:cNvSpPr txBox="1"/>
          <p:nvPr/>
        </p:nvSpPr>
        <p:spPr>
          <a:xfrm>
            <a:off x="8153401" y="1876768"/>
            <a:ext cx="40385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charset="2"/>
              <a:buChar char="l"/>
            </a:pPr>
            <a:r>
              <a:rPr kumimoji="1" lang="en-US" altLang="zh-CN" sz="2800" dirty="0" smtClean="0">
                <a:solidFill>
                  <a:srgbClr val="C00000"/>
                </a:solidFill>
              </a:rPr>
              <a:t>Structure-borne sound</a:t>
            </a:r>
            <a:endParaRPr kumimoji="1" lang="zh-CN" altLang="en-US" sz="2800" dirty="0" smtClean="0">
              <a:solidFill>
                <a:srgbClr val="C00000"/>
              </a:solidFill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8153401" y="3205611"/>
            <a:ext cx="412005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charset="2"/>
              <a:buChar char="l"/>
            </a:pPr>
            <a:r>
              <a:rPr kumimoji="1" lang="en-US" altLang="zh-CN" sz="2800" dirty="0" smtClean="0"/>
              <a:t>LOS</a:t>
            </a:r>
            <a:r>
              <a:rPr kumimoji="1" lang="zh-CN" altLang="en-US" sz="2800" dirty="0" smtClean="0"/>
              <a:t> </a:t>
            </a:r>
            <a:r>
              <a:rPr kumimoji="1" lang="en-US" altLang="zh-CN" sz="2800" dirty="0" smtClean="0"/>
              <a:t>air</a:t>
            </a:r>
            <a:r>
              <a:rPr kumimoji="1" lang="zh-CN" altLang="en-US" sz="2800" dirty="0" smtClean="0"/>
              <a:t> </a:t>
            </a:r>
            <a:r>
              <a:rPr kumimoji="1" lang="en-US" altLang="zh-CN" sz="2800" dirty="0" smtClean="0"/>
              <a:t>sound</a:t>
            </a:r>
            <a:endParaRPr kumimoji="1" lang="zh-CN" altLang="en-US" sz="2800" dirty="0" smtClean="0"/>
          </a:p>
        </p:txBody>
      </p:sp>
      <p:sp>
        <p:nvSpPr>
          <p:cNvPr id="38" name="文本框 37"/>
          <p:cNvSpPr txBox="1"/>
          <p:nvPr/>
        </p:nvSpPr>
        <p:spPr>
          <a:xfrm>
            <a:off x="8153401" y="4534454"/>
            <a:ext cx="367665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charset="2"/>
              <a:buChar char="l"/>
            </a:pPr>
            <a:r>
              <a:rPr kumimoji="1" lang="en-US" altLang="zh-CN" sz="2800" dirty="0" smtClean="0">
                <a:solidFill>
                  <a:srgbClr val="00B050"/>
                </a:solidFill>
              </a:rPr>
              <a:t>Reflection</a:t>
            </a:r>
            <a:r>
              <a:rPr kumimoji="1" lang="zh-CN" altLang="en-US" sz="2800" dirty="0" smtClean="0">
                <a:solidFill>
                  <a:srgbClr val="00B050"/>
                </a:solidFill>
              </a:rPr>
              <a:t> </a:t>
            </a:r>
            <a:r>
              <a:rPr kumimoji="1" lang="en-US" altLang="zh-CN" sz="2800" dirty="0" smtClean="0">
                <a:solidFill>
                  <a:srgbClr val="00B050"/>
                </a:solidFill>
              </a:rPr>
              <a:t>air</a:t>
            </a:r>
            <a:r>
              <a:rPr kumimoji="1" lang="zh-CN" altLang="en-US" sz="2800" dirty="0" smtClean="0">
                <a:solidFill>
                  <a:srgbClr val="00B050"/>
                </a:solidFill>
              </a:rPr>
              <a:t> </a:t>
            </a:r>
            <a:r>
              <a:rPr kumimoji="1" lang="en-US" altLang="zh-CN" sz="2800" dirty="0" smtClean="0">
                <a:solidFill>
                  <a:srgbClr val="00B050"/>
                </a:solidFill>
              </a:rPr>
              <a:t>sound</a:t>
            </a:r>
            <a:endParaRPr kumimoji="1" lang="zh-CN" altLang="en-US" sz="2800" dirty="0" smtClean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1032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5" grpId="0"/>
      <p:bldP spid="37" grpId="0"/>
      <p:bldP spid="3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15495" y="2643"/>
            <a:ext cx="10515600" cy="1325563"/>
          </a:xfrm>
        </p:spPr>
        <p:txBody>
          <a:bodyPr/>
          <a:lstStyle/>
          <a:p>
            <a:r>
              <a:rPr kumimoji="1" lang="en-US" altLang="zh-CN" b="1" dirty="0">
                <a:latin typeface="+mn-lt"/>
              </a:rPr>
              <a:t>Sound Propagation Separation </a:t>
            </a:r>
            <a:endParaRPr kumimoji="1" lang="zh-CN" altLang="en-US" b="1" dirty="0">
              <a:latin typeface="+mn-lt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88" y="1123157"/>
            <a:ext cx="8303461" cy="257186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493" y="3852599"/>
            <a:ext cx="8199856" cy="2539778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3094457" y="3638309"/>
            <a:ext cx="31896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2400" dirty="0" smtClean="0"/>
              <a:t>Bottom Mic</a:t>
            </a:r>
            <a:endParaRPr kumimoji="1" lang="zh-CN" altLang="en-US" sz="2400" dirty="0"/>
          </a:p>
        </p:txBody>
      </p:sp>
      <p:sp>
        <p:nvSpPr>
          <p:cNvPr id="10" name="文本框 9"/>
          <p:cNvSpPr txBox="1"/>
          <p:nvPr/>
        </p:nvSpPr>
        <p:spPr>
          <a:xfrm>
            <a:off x="2967682" y="6426012"/>
            <a:ext cx="33652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2400" dirty="0" smtClean="0"/>
              <a:t>Top Mic</a:t>
            </a:r>
            <a:endParaRPr kumimoji="1" lang="zh-CN" altLang="en-US" sz="2400" dirty="0"/>
          </a:p>
        </p:txBody>
      </p:sp>
      <p:sp>
        <p:nvSpPr>
          <p:cNvPr id="25" name="文本框 24"/>
          <p:cNvSpPr txBox="1"/>
          <p:nvPr/>
        </p:nvSpPr>
        <p:spPr>
          <a:xfrm>
            <a:off x="8324849" y="1383994"/>
            <a:ext cx="3867151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zh-CN" sz="2800" dirty="0" smtClean="0"/>
              <a:t>Static </a:t>
            </a:r>
            <a:r>
              <a:rPr kumimoji="1" lang="en-US" altLang="zh-CN" sz="2800" dirty="0"/>
              <a:t>delay:</a:t>
            </a:r>
          </a:p>
          <a:p>
            <a:pPr marL="457200" indent="-457200">
              <a:lnSpc>
                <a:spcPct val="150000"/>
              </a:lnSpc>
              <a:buFont typeface="Wingdings" charset="2"/>
              <a:buChar char="l"/>
            </a:pPr>
            <a:r>
              <a:rPr kumimoji="1" lang="en-US" altLang="zh-CN" sz="2800" dirty="0" smtClean="0"/>
              <a:t>Structure-borne </a:t>
            </a:r>
            <a:r>
              <a:rPr kumimoji="1" lang="en-US" altLang="zh-CN" sz="2800" dirty="0"/>
              <a:t>path</a:t>
            </a:r>
          </a:p>
          <a:p>
            <a:pPr marL="457200" indent="-457200">
              <a:lnSpc>
                <a:spcPct val="150000"/>
              </a:lnSpc>
              <a:buFont typeface="Wingdings" charset="2"/>
              <a:buChar char="l"/>
            </a:pPr>
            <a:r>
              <a:rPr kumimoji="1" lang="en-US" altLang="zh-CN" sz="2800" dirty="0"/>
              <a:t>LOS air</a:t>
            </a:r>
            <a:r>
              <a:rPr kumimoji="1" lang="zh-CN" altLang="en-US" sz="2800" dirty="0"/>
              <a:t> </a:t>
            </a:r>
            <a:r>
              <a:rPr kumimoji="1" lang="en-US" altLang="zh-CN" sz="2800" dirty="0" smtClean="0"/>
              <a:t>path</a:t>
            </a:r>
          </a:p>
          <a:p>
            <a:pPr>
              <a:lnSpc>
                <a:spcPct val="150000"/>
              </a:lnSpc>
            </a:pPr>
            <a:r>
              <a:rPr kumimoji="1" lang="en-US" altLang="zh-CN" sz="2800" dirty="0" smtClean="0">
                <a:solidFill>
                  <a:srgbClr val="FF0000"/>
                </a:solidFill>
              </a:rPr>
              <a:t>Calibration</a:t>
            </a:r>
            <a:endParaRPr kumimoji="1" lang="en-US" altLang="zh-CN" sz="2800" dirty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r>
              <a:rPr kumimoji="1" lang="en-US" altLang="zh-CN" sz="2800" dirty="0" smtClean="0"/>
              <a:t>Dynamic </a:t>
            </a:r>
            <a:r>
              <a:rPr kumimoji="1" lang="en-US" altLang="zh-CN" sz="2800" dirty="0"/>
              <a:t>delay:</a:t>
            </a:r>
          </a:p>
          <a:p>
            <a:pPr marL="457200" indent="-457200">
              <a:lnSpc>
                <a:spcPct val="150000"/>
              </a:lnSpc>
              <a:buFont typeface="Wingdings" charset="2"/>
              <a:buChar char="l"/>
            </a:pPr>
            <a:r>
              <a:rPr kumimoji="1" lang="en-US" altLang="zh-CN" sz="2800" dirty="0"/>
              <a:t>R</a:t>
            </a:r>
            <a:r>
              <a:rPr kumimoji="1" lang="en-US" altLang="zh-CN" sz="2800" dirty="0" smtClean="0"/>
              <a:t>eflection </a:t>
            </a:r>
            <a:r>
              <a:rPr kumimoji="1" lang="en-US" altLang="zh-CN" sz="2800" dirty="0"/>
              <a:t>air</a:t>
            </a:r>
            <a:r>
              <a:rPr kumimoji="1" lang="zh-CN" altLang="en-US" sz="2800" dirty="0"/>
              <a:t> </a:t>
            </a:r>
            <a:r>
              <a:rPr kumimoji="1" lang="en-US" altLang="zh-CN" sz="2800" dirty="0" smtClean="0"/>
              <a:t>path</a:t>
            </a:r>
          </a:p>
          <a:p>
            <a:pPr>
              <a:lnSpc>
                <a:spcPct val="150000"/>
              </a:lnSpc>
            </a:pPr>
            <a:r>
              <a:rPr kumimoji="1" lang="en-US" altLang="zh-CN" sz="2800" dirty="0" smtClean="0">
                <a:solidFill>
                  <a:srgbClr val="FF0000"/>
                </a:solidFill>
              </a:rPr>
              <a:t>Dynamic change</a:t>
            </a:r>
            <a:endParaRPr kumimoji="1" lang="en-US" altLang="zh-CN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291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15495" y="2643"/>
            <a:ext cx="10515600" cy="1325563"/>
          </a:xfrm>
        </p:spPr>
        <p:txBody>
          <a:bodyPr/>
          <a:lstStyle/>
          <a:p>
            <a:r>
              <a:rPr kumimoji="1" lang="en-US" altLang="zh-CN" b="1" dirty="0" smtClean="0">
                <a:latin typeface="+mn-lt"/>
              </a:rPr>
              <a:t>Challenge 2</a:t>
            </a:r>
            <a:endParaRPr kumimoji="1" lang="zh-CN" altLang="en-US" b="1" dirty="0">
              <a:latin typeface="+mn-lt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723900" y="1686248"/>
            <a:ext cx="1083109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charset="2"/>
              <a:buChar char="l"/>
            </a:pPr>
            <a:r>
              <a:rPr kumimoji="1" lang="en-US" altLang="zh-CN" sz="4000" dirty="0" smtClean="0"/>
              <a:t>How</a:t>
            </a:r>
            <a:r>
              <a:rPr kumimoji="1" lang="zh-CN" altLang="en-US" sz="4000" dirty="0" smtClean="0"/>
              <a:t> </a:t>
            </a:r>
            <a:r>
              <a:rPr kumimoji="1" lang="en-US" altLang="zh-CN" sz="4000" dirty="0" smtClean="0"/>
              <a:t>to </a:t>
            </a:r>
            <a:r>
              <a:rPr kumimoji="1" lang="en-US" altLang="zh-CN" sz="4000" dirty="0"/>
              <a:t>m</a:t>
            </a:r>
            <a:r>
              <a:rPr kumimoji="1" lang="en-US" altLang="zh-CN" sz="4000" dirty="0" smtClean="0"/>
              <a:t>easure </a:t>
            </a:r>
            <a:r>
              <a:rPr kumimoji="1" lang="en-US" altLang="zh-CN" sz="4000" dirty="0"/>
              <a:t>the path coefficient (phase &amp; amplitude) of single path?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6153" y="3367729"/>
            <a:ext cx="4454230" cy="341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036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b="1" dirty="0" smtClean="0">
                <a:latin typeface="+mn-lt"/>
                <a:ea typeface="Comic Sans MS" charset="0"/>
                <a:cs typeface="Comic Sans MS" charset="0"/>
              </a:rPr>
              <a:t>Motivation</a:t>
            </a:r>
            <a:endParaRPr kumimoji="1" lang="zh-CN" altLang="en-US" b="1" dirty="0">
              <a:latin typeface="+mn-lt"/>
              <a:ea typeface="Comic Sans MS" charset="0"/>
              <a:cs typeface="Comic Sans MS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838200" y="1690688"/>
            <a:ext cx="107810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600" dirty="0" smtClean="0"/>
              <a:t>Touchscreen gestures: </a:t>
            </a:r>
            <a:r>
              <a:rPr lang="en-US" altLang="zh-CN" sz="3600" i="1" dirty="0" smtClean="0"/>
              <a:t>de </a:t>
            </a:r>
            <a:r>
              <a:rPr lang="en-US" altLang="zh-CN" sz="3600" i="1" dirty="0"/>
              <a:t>facto</a:t>
            </a:r>
            <a:r>
              <a:rPr lang="zh-CN" altLang="en-US" sz="3600" i="1" dirty="0"/>
              <a:t> </a:t>
            </a:r>
            <a:r>
              <a:rPr lang="en-US" altLang="zh-CN" sz="3600" dirty="0"/>
              <a:t>standard user interface</a:t>
            </a:r>
          </a:p>
          <a:p>
            <a:r>
              <a:rPr kumimoji="1" lang="en-US" altLang="zh-CN" sz="3600" dirty="0" smtClean="0"/>
              <a:t> </a:t>
            </a:r>
            <a:endParaRPr kumimoji="1" lang="zh-CN" altLang="en-US" sz="3600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00" y="2891017"/>
            <a:ext cx="3556000" cy="37465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6965303" y="4117935"/>
            <a:ext cx="487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600" dirty="0" smtClean="0">
                <a:solidFill>
                  <a:srgbClr val="FF0000"/>
                </a:solidFill>
              </a:rPr>
              <a:t>Only</a:t>
            </a:r>
            <a:r>
              <a:rPr kumimoji="1" lang="zh-CN" altLang="en-US" sz="3600" dirty="0" smtClean="0">
                <a:solidFill>
                  <a:srgbClr val="FF0000"/>
                </a:solidFill>
              </a:rPr>
              <a:t> </a:t>
            </a:r>
            <a:r>
              <a:rPr kumimoji="1" lang="en-US" altLang="zh-CN" sz="3600" dirty="0" smtClean="0">
                <a:solidFill>
                  <a:srgbClr val="FF0000"/>
                </a:solidFill>
              </a:rPr>
              <a:t>on</a:t>
            </a:r>
            <a:r>
              <a:rPr kumimoji="1" lang="zh-CN" altLang="en-US" sz="3600" dirty="0" smtClean="0">
                <a:solidFill>
                  <a:srgbClr val="FF0000"/>
                </a:solidFill>
              </a:rPr>
              <a:t> </a:t>
            </a:r>
            <a:r>
              <a:rPr kumimoji="1" lang="en-US" altLang="zh-CN" sz="3600" dirty="0" smtClean="0">
                <a:solidFill>
                  <a:srgbClr val="FF0000"/>
                </a:solidFill>
              </a:rPr>
              <a:t>the</a:t>
            </a:r>
            <a:r>
              <a:rPr kumimoji="1" lang="zh-CN" altLang="en-US" sz="3600" dirty="0" smtClean="0">
                <a:solidFill>
                  <a:srgbClr val="FF0000"/>
                </a:solidFill>
              </a:rPr>
              <a:t> </a:t>
            </a:r>
            <a:r>
              <a:rPr kumimoji="1" lang="en-US" altLang="zh-CN" sz="3600" dirty="0" smtClean="0">
                <a:solidFill>
                  <a:srgbClr val="FF0000"/>
                </a:solidFill>
              </a:rPr>
              <a:t>touchscreen!</a:t>
            </a:r>
            <a:endParaRPr kumimoji="1" lang="zh-CN" alt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0749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15495" y="2643"/>
            <a:ext cx="10515600" cy="1325563"/>
          </a:xfrm>
        </p:spPr>
        <p:txBody>
          <a:bodyPr/>
          <a:lstStyle/>
          <a:p>
            <a:r>
              <a:rPr kumimoji="1" lang="en-US" altLang="zh-CN" b="1" dirty="0" smtClean="0">
                <a:latin typeface="+mn-lt"/>
              </a:rPr>
              <a:t>Path coefficient</a:t>
            </a:r>
            <a:endParaRPr kumimoji="1" lang="zh-CN" altLang="en-US" b="1" dirty="0">
              <a:latin typeface="+mn-lt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325770" y="2642656"/>
            <a:ext cx="559000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zh-CN" sz="3200" dirty="0" smtClean="0">
                <a:sym typeface="Wingdings"/>
              </a:rPr>
              <a:t>I/Q </a:t>
            </a:r>
            <a:r>
              <a:rPr kumimoji="1" lang="en-US" altLang="zh-CN" sz="3200" dirty="0">
                <a:sym typeface="Wingdings"/>
              </a:rPr>
              <a:t>trace </a:t>
            </a:r>
            <a:r>
              <a:rPr kumimoji="1" lang="en-US" altLang="zh-CN" sz="3200" dirty="0" smtClean="0">
                <a:sym typeface="Wingdings"/>
              </a:rPr>
              <a:t> </a:t>
            </a:r>
            <a:r>
              <a:rPr kumimoji="1" lang="en-US" altLang="zh-CN" sz="3200" dirty="0" smtClean="0"/>
              <a:t>Phase &amp; amplitude</a:t>
            </a:r>
            <a:endParaRPr kumimoji="1" lang="en-US" altLang="zh-CN" sz="3200" dirty="0"/>
          </a:p>
          <a:p>
            <a:pPr marL="457200" indent="-457200">
              <a:lnSpc>
                <a:spcPct val="150000"/>
              </a:lnSpc>
              <a:buFont typeface="Wingdings" charset="2"/>
              <a:buChar char="l"/>
            </a:pPr>
            <a:r>
              <a:rPr kumimoji="1" lang="en-US" altLang="zh-CN" sz="3200" dirty="0" smtClean="0"/>
              <a:t>Phase change: path distance</a:t>
            </a:r>
          </a:p>
          <a:p>
            <a:pPr marL="457200" indent="-457200">
              <a:lnSpc>
                <a:spcPct val="150000"/>
              </a:lnSpc>
              <a:buFont typeface="Wingdings" charset="2"/>
              <a:buChar char="l"/>
            </a:pPr>
            <a:r>
              <a:rPr kumimoji="1" lang="en-US" altLang="zh-CN" sz="3200" dirty="0" smtClean="0"/>
              <a:t>Amplitude: path strength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495" y="2093305"/>
            <a:ext cx="6010275" cy="4464776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912942" y="1328206"/>
            <a:ext cx="73575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3200" dirty="0" smtClean="0">
                <a:solidFill>
                  <a:srgbClr val="FF0000"/>
                </a:solidFill>
                <a:sym typeface="Wingdings"/>
              </a:rPr>
              <a:t>Path coefficient: I/Q trace for certain delay </a:t>
            </a:r>
            <a:endParaRPr lang="zh-CN" alt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0187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15495" y="2643"/>
            <a:ext cx="10515600" cy="1325563"/>
          </a:xfrm>
        </p:spPr>
        <p:txBody>
          <a:bodyPr/>
          <a:lstStyle/>
          <a:p>
            <a:r>
              <a:rPr kumimoji="1" lang="en-US" altLang="zh-CN" b="1" dirty="0" smtClean="0">
                <a:latin typeface="+mn-lt"/>
              </a:rPr>
              <a:t>Challenge 2</a:t>
            </a:r>
            <a:endParaRPr kumimoji="1" lang="zh-CN" altLang="en-US" b="1" dirty="0">
              <a:latin typeface="+mn-lt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66750" y="1328206"/>
            <a:ext cx="10020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200" dirty="0" smtClean="0"/>
              <a:t>Tradition:  One frame obtains one result for signal path.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263" y="2095394"/>
            <a:ext cx="4982446" cy="3814566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618636" y="6092373"/>
            <a:ext cx="5981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2800" dirty="0" smtClean="0"/>
              <a:t>I/Q trace when moving the hand</a:t>
            </a:r>
            <a:endParaRPr kumimoji="1" lang="zh-CN" altLang="en-US" sz="2800" dirty="0"/>
          </a:p>
        </p:txBody>
      </p:sp>
      <p:sp>
        <p:nvSpPr>
          <p:cNvPr id="8" name="文本框 7"/>
          <p:cNvSpPr txBox="1"/>
          <p:nvPr/>
        </p:nvSpPr>
        <p:spPr>
          <a:xfrm>
            <a:off x="6600336" y="3171680"/>
            <a:ext cx="55916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200" dirty="0" smtClean="0">
                <a:solidFill>
                  <a:srgbClr val="FF0000"/>
                </a:solidFill>
              </a:rPr>
              <a:t>Path coefficient sampling rate is not enough when moving fast!</a:t>
            </a:r>
          </a:p>
        </p:txBody>
      </p:sp>
    </p:spTree>
    <p:extLst>
      <p:ext uri="{BB962C8B-B14F-4D97-AF65-F5344CB8AC3E}">
        <p14:creationId xmlns:p14="http://schemas.microsoft.com/office/powerpoint/2010/main" val="122351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15495" y="2643"/>
            <a:ext cx="10515600" cy="1325563"/>
          </a:xfrm>
        </p:spPr>
        <p:txBody>
          <a:bodyPr/>
          <a:lstStyle/>
          <a:p>
            <a:r>
              <a:rPr kumimoji="1" lang="en-US" altLang="zh-CN" b="1" dirty="0" smtClean="0">
                <a:latin typeface="+mn-lt"/>
              </a:rPr>
              <a:t>Basic idea: Moving window</a:t>
            </a:r>
            <a:endParaRPr kumimoji="1" lang="zh-CN" altLang="en-US" b="1" dirty="0">
              <a:latin typeface="+mn-lt"/>
            </a:endParaRPr>
          </a:p>
        </p:txBody>
      </p:sp>
      <p:sp>
        <p:nvSpPr>
          <p:cNvPr id="3" name="圆角矩形 2"/>
          <p:cNvSpPr/>
          <p:nvPr/>
        </p:nvSpPr>
        <p:spPr>
          <a:xfrm>
            <a:off x="1524000" y="3200400"/>
            <a:ext cx="8991600" cy="933450"/>
          </a:xfrm>
          <a:prstGeom prst="roundRect">
            <a:avLst/>
          </a:prstGeom>
          <a:ln w="317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CN" altLang="en-US" sz="3200" dirty="0"/>
          </a:p>
        </p:txBody>
      </p:sp>
      <p:sp>
        <p:nvSpPr>
          <p:cNvPr id="4" name="圆角矩形 3"/>
          <p:cNvSpPr/>
          <p:nvPr/>
        </p:nvSpPr>
        <p:spPr>
          <a:xfrm>
            <a:off x="1524000" y="2038350"/>
            <a:ext cx="2400300" cy="933450"/>
          </a:xfrm>
          <a:prstGeom prst="roundRect">
            <a:avLst/>
          </a:prstGeom>
          <a:ln w="317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sz="3200" dirty="0" smtClean="0"/>
              <a:t>ZC</a:t>
            </a:r>
            <a:r>
              <a:rPr kumimoji="1" lang="zh-CN" altLang="en-US" sz="3200" dirty="0" smtClean="0"/>
              <a:t> </a:t>
            </a:r>
            <a:r>
              <a:rPr kumimoji="1" lang="en-US" altLang="zh-CN" sz="3200" dirty="0" smtClean="0"/>
              <a:t>sequence</a:t>
            </a:r>
            <a:endParaRPr kumimoji="1" lang="zh-CN" altLang="en-US" sz="3200" dirty="0"/>
          </a:p>
        </p:txBody>
      </p:sp>
      <p:sp>
        <p:nvSpPr>
          <p:cNvPr id="6" name="圆角矩形 5"/>
          <p:cNvSpPr/>
          <p:nvPr/>
        </p:nvSpPr>
        <p:spPr>
          <a:xfrm>
            <a:off x="1524000" y="3200400"/>
            <a:ext cx="2400300" cy="933450"/>
          </a:xfrm>
          <a:prstGeom prst="roundRect">
            <a:avLst/>
          </a:prstGeom>
          <a:ln w="317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sz="3200" dirty="0" smtClean="0"/>
              <a:t>Receive</a:t>
            </a:r>
            <a:r>
              <a:rPr kumimoji="1" lang="zh-CN" altLang="en-US" sz="3200" dirty="0" smtClean="0"/>
              <a:t> </a:t>
            </a:r>
            <a:r>
              <a:rPr kumimoji="1" lang="en-US" altLang="zh-CN" sz="3200" dirty="0" smtClean="0"/>
              <a:t>sequence</a:t>
            </a:r>
            <a:endParaRPr kumimoji="1" lang="zh-CN" altLang="en-US" sz="3200" dirty="0"/>
          </a:p>
        </p:txBody>
      </p:sp>
      <p:sp>
        <p:nvSpPr>
          <p:cNvPr id="7" name="圆角矩形 6"/>
          <p:cNvSpPr/>
          <p:nvPr/>
        </p:nvSpPr>
        <p:spPr>
          <a:xfrm>
            <a:off x="3924300" y="3200400"/>
            <a:ext cx="2400300" cy="933450"/>
          </a:xfrm>
          <a:prstGeom prst="roundRect">
            <a:avLst/>
          </a:prstGeom>
          <a:ln w="317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sz="3200" dirty="0" smtClean="0"/>
              <a:t>Receive</a:t>
            </a:r>
            <a:r>
              <a:rPr kumimoji="1" lang="zh-CN" altLang="en-US" sz="3200" dirty="0" smtClean="0"/>
              <a:t> </a:t>
            </a:r>
            <a:r>
              <a:rPr kumimoji="1" lang="en-US" altLang="zh-CN" sz="3200" smtClean="0"/>
              <a:t>sequence</a:t>
            </a:r>
            <a:endParaRPr kumimoji="1" lang="zh-CN" altLang="en-US" sz="3200" dirty="0"/>
          </a:p>
        </p:txBody>
      </p:sp>
      <p:sp>
        <p:nvSpPr>
          <p:cNvPr id="8" name="圆角矩形 7"/>
          <p:cNvSpPr/>
          <p:nvPr/>
        </p:nvSpPr>
        <p:spPr>
          <a:xfrm>
            <a:off x="6324600" y="3200400"/>
            <a:ext cx="2400300" cy="933450"/>
          </a:xfrm>
          <a:prstGeom prst="roundRect">
            <a:avLst/>
          </a:prstGeom>
          <a:ln w="317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sz="3200" dirty="0" smtClean="0"/>
              <a:t>Receive</a:t>
            </a:r>
            <a:r>
              <a:rPr kumimoji="1" lang="zh-CN" altLang="en-US" sz="3200" dirty="0" smtClean="0"/>
              <a:t> </a:t>
            </a:r>
            <a:r>
              <a:rPr kumimoji="1" lang="en-US" altLang="zh-CN" sz="3200" smtClean="0"/>
              <a:t>sequence</a:t>
            </a:r>
            <a:endParaRPr kumimoji="1" lang="zh-CN" altLang="en-US" sz="3200" dirty="0"/>
          </a:p>
        </p:txBody>
      </p:sp>
      <p:sp>
        <p:nvSpPr>
          <p:cNvPr id="9" name="圆角矩形 8"/>
          <p:cNvSpPr/>
          <p:nvPr/>
        </p:nvSpPr>
        <p:spPr>
          <a:xfrm>
            <a:off x="8724900" y="3200400"/>
            <a:ext cx="2400300" cy="933450"/>
          </a:xfrm>
          <a:prstGeom prst="roundRect">
            <a:avLst/>
          </a:prstGeom>
          <a:ln w="317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sz="3200" dirty="0" smtClean="0"/>
              <a:t>Receive</a:t>
            </a:r>
            <a:r>
              <a:rPr kumimoji="1" lang="zh-CN" altLang="en-US" sz="3200" dirty="0" smtClean="0"/>
              <a:t> </a:t>
            </a:r>
            <a:r>
              <a:rPr kumimoji="1" lang="en-US" altLang="zh-CN" sz="3200" smtClean="0"/>
              <a:t>sequence</a:t>
            </a:r>
            <a:endParaRPr kumimoji="1" lang="zh-CN" altLang="en-US" sz="3200" dirty="0"/>
          </a:p>
        </p:txBody>
      </p:sp>
      <p:sp>
        <p:nvSpPr>
          <p:cNvPr id="10" name="圆角矩形 9"/>
          <p:cNvSpPr/>
          <p:nvPr/>
        </p:nvSpPr>
        <p:spPr>
          <a:xfrm>
            <a:off x="3924300" y="2038350"/>
            <a:ext cx="2400300" cy="933450"/>
          </a:xfrm>
          <a:prstGeom prst="roundRect">
            <a:avLst/>
          </a:prstGeom>
          <a:ln w="317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sz="3200" dirty="0" smtClean="0"/>
              <a:t>ZC</a:t>
            </a:r>
            <a:r>
              <a:rPr kumimoji="1" lang="zh-CN" altLang="en-US" sz="3200" dirty="0" smtClean="0"/>
              <a:t> </a:t>
            </a:r>
            <a:r>
              <a:rPr kumimoji="1" lang="en-US" altLang="zh-CN" sz="3200" dirty="0" smtClean="0"/>
              <a:t>sequence</a:t>
            </a:r>
            <a:endParaRPr kumimoji="1" lang="zh-CN" altLang="en-US" sz="3200" dirty="0"/>
          </a:p>
        </p:txBody>
      </p:sp>
      <p:sp>
        <p:nvSpPr>
          <p:cNvPr id="11" name="圆角矩形 10"/>
          <p:cNvSpPr/>
          <p:nvPr/>
        </p:nvSpPr>
        <p:spPr>
          <a:xfrm>
            <a:off x="6324600" y="2038350"/>
            <a:ext cx="2400300" cy="933450"/>
          </a:xfrm>
          <a:prstGeom prst="roundRect">
            <a:avLst/>
          </a:prstGeom>
          <a:ln w="317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sz="3200" dirty="0" smtClean="0"/>
              <a:t>ZC</a:t>
            </a:r>
            <a:r>
              <a:rPr kumimoji="1" lang="zh-CN" altLang="en-US" sz="3200" dirty="0" smtClean="0"/>
              <a:t> </a:t>
            </a:r>
            <a:r>
              <a:rPr kumimoji="1" lang="en-US" altLang="zh-CN" sz="3200" dirty="0" smtClean="0"/>
              <a:t>sequence</a:t>
            </a:r>
            <a:endParaRPr kumimoji="1" lang="zh-CN" altLang="en-US" sz="3200" dirty="0"/>
          </a:p>
        </p:txBody>
      </p:sp>
      <p:sp>
        <p:nvSpPr>
          <p:cNvPr id="12" name="圆角矩形 11"/>
          <p:cNvSpPr/>
          <p:nvPr/>
        </p:nvSpPr>
        <p:spPr>
          <a:xfrm>
            <a:off x="8724900" y="2038350"/>
            <a:ext cx="2400300" cy="933450"/>
          </a:xfrm>
          <a:prstGeom prst="roundRect">
            <a:avLst/>
          </a:prstGeom>
          <a:ln w="317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sz="3200" dirty="0" smtClean="0"/>
              <a:t>ZC</a:t>
            </a:r>
            <a:r>
              <a:rPr kumimoji="1" lang="zh-CN" altLang="en-US" sz="3200" dirty="0" smtClean="0"/>
              <a:t> </a:t>
            </a:r>
            <a:r>
              <a:rPr kumimoji="1" lang="en-US" altLang="zh-CN" sz="3200" dirty="0" smtClean="0"/>
              <a:t>sequence</a:t>
            </a:r>
            <a:endParaRPr kumimoji="1" lang="zh-CN" altLang="en-US" sz="3200" dirty="0"/>
          </a:p>
        </p:txBody>
      </p:sp>
      <p:sp>
        <p:nvSpPr>
          <p:cNvPr id="13" name="圆角矩形 12"/>
          <p:cNvSpPr/>
          <p:nvPr/>
        </p:nvSpPr>
        <p:spPr>
          <a:xfrm>
            <a:off x="1524000" y="2038350"/>
            <a:ext cx="2400300" cy="933450"/>
          </a:xfrm>
          <a:prstGeom prst="round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CN" altLang="en-US" sz="3200" dirty="0"/>
          </a:p>
        </p:txBody>
      </p:sp>
      <p:sp>
        <p:nvSpPr>
          <p:cNvPr id="14" name="圆角矩形 13"/>
          <p:cNvSpPr/>
          <p:nvPr/>
        </p:nvSpPr>
        <p:spPr>
          <a:xfrm>
            <a:off x="1524000" y="3200400"/>
            <a:ext cx="2400300" cy="933450"/>
          </a:xfrm>
          <a:prstGeom prst="round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CN" altLang="en-US" sz="3200" dirty="0"/>
          </a:p>
        </p:txBody>
      </p:sp>
      <p:sp>
        <p:nvSpPr>
          <p:cNvPr id="15" name="圆角矩形 14"/>
          <p:cNvSpPr/>
          <p:nvPr/>
        </p:nvSpPr>
        <p:spPr>
          <a:xfrm>
            <a:off x="3924300" y="2038350"/>
            <a:ext cx="2400300" cy="933450"/>
          </a:xfrm>
          <a:prstGeom prst="round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CN" altLang="en-US" sz="3200" dirty="0"/>
          </a:p>
        </p:txBody>
      </p:sp>
      <p:sp>
        <p:nvSpPr>
          <p:cNvPr id="16" name="圆角矩形 15"/>
          <p:cNvSpPr/>
          <p:nvPr/>
        </p:nvSpPr>
        <p:spPr>
          <a:xfrm>
            <a:off x="3924300" y="3200400"/>
            <a:ext cx="2400300" cy="933450"/>
          </a:xfrm>
          <a:prstGeom prst="round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CN" altLang="en-US" sz="3200" dirty="0"/>
          </a:p>
        </p:txBody>
      </p:sp>
      <p:sp>
        <p:nvSpPr>
          <p:cNvPr id="18" name="圆角矩形 17"/>
          <p:cNvSpPr/>
          <p:nvPr/>
        </p:nvSpPr>
        <p:spPr>
          <a:xfrm>
            <a:off x="6324600" y="2038350"/>
            <a:ext cx="2400300" cy="933450"/>
          </a:xfrm>
          <a:prstGeom prst="round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CN" altLang="en-US" sz="3200" dirty="0"/>
          </a:p>
        </p:txBody>
      </p:sp>
      <p:sp>
        <p:nvSpPr>
          <p:cNvPr id="19" name="圆角矩形 18"/>
          <p:cNvSpPr/>
          <p:nvPr/>
        </p:nvSpPr>
        <p:spPr>
          <a:xfrm>
            <a:off x="6324600" y="3200400"/>
            <a:ext cx="2400300" cy="933450"/>
          </a:xfrm>
          <a:prstGeom prst="round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CN" altLang="en-US" sz="3200" dirty="0"/>
          </a:p>
        </p:txBody>
      </p:sp>
      <p:sp>
        <p:nvSpPr>
          <p:cNvPr id="20" name="圆角矩形 19"/>
          <p:cNvSpPr/>
          <p:nvPr/>
        </p:nvSpPr>
        <p:spPr>
          <a:xfrm>
            <a:off x="8724900" y="2038350"/>
            <a:ext cx="2400300" cy="933450"/>
          </a:xfrm>
          <a:prstGeom prst="round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CN" altLang="en-US" sz="3200" dirty="0"/>
          </a:p>
        </p:txBody>
      </p:sp>
      <p:sp>
        <p:nvSpPr>
          <p:cNvPr id="21" name="圆角矩形 20"/>
          <p:cNvSpPr/>
          <p:nvPr/>
        </p:nvSpPr>
        <p:spPr>
          <a:xfrm>
            <a:off x="8724900" y="3200400"/>
            <a:ext cx="2400300" cy="933450"/>
          </a:xfrm>
          <a:prstGeom prst="round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CN" altLang="en-US" sz="3200" dirty="0"/>
          </a:p>
        </p:txBody>
      </p:sp>
      <p:sp>
        <p:nvSpPr>
          <p:cNvPr id="22" name="圆角矩形 21"/>
          <p:cNvSpPr/>
          <p:nvPr/>
        </p:nvSpPr>
        <p:spPr>
          <a:xfrm>
            <a:off x="6324600" y="4514850"/>
            <a:ext cx="2400300" cy="933450"/>
          </a:xfrm>
          <a:prstGeom prst="roundRect">
            <a:avLst/>
          </a:prstGeom>
          <a:ln w="317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sz="3200" dirty="0" smtClean="0"/>
              <a:t>3</a:t>
            </a:r>
            <a:endParaRPr kumimoji="1" lang="zh-CN" altLang="en-US" sz="3200" dirty="0"/>
          </a:p>
        </p:txBody>
      </p:sp>
      <p:sp>
        <p:nvSpPr>
          <p:cNvPr id="23" name="圆角矩形 22"/>
          <p:cNvSpPr/>
          <p:nvPr/>
        </p:nvSpPr>
        <p:spPr>
          <a:xfrm>
            <a:off x="8724900" y="4514850"/>
            <a:ext cx="2400300" cy="933450"/>
          </a:xfrm>
          <a:prstGeom prst="roundRect">
            <a:avLst/>
          </a:prstGeom>
          <a:ln w="317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sz="3200" dirty="0" smtClean="0"/>
              <a:t>4</a:t>
            </a:r>
            <a:endParaRPr kumimoji="1" lang="zh-CN" altLang="en-US" sz="3200" dirty="0"/>
          </a:p>
        </p:txBody>
      </p:sp>
      <p:sp>
        <p:nvSpPr>
          <p:cNvPr id="26" name="圆角矩形 25"/>
          <p:cNvSpPr/>
          <p:nvPr/>
        </p:nvSpPr>
        <p:spPr>
          <a:xfrm>
            <a:off x="1524000" y="4514850"/>
            <a:ext cx="2400300" cy="933450"/>
          </a:xfrm>
          <a:prstGeom prst="roundRect">
            <a:avLst/>
          </a:prstGeom>
          <a:ln w="317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sz="3200" dirty="0"/>
              <a:t>1</a:t>
            </a:r>
            <a:endParaRPr kumimoji="1" lang="zh-CN" altLang="en-US" sz="3200" dirty="0"/>
          </a:p>
        </p:txBody>
      </p:sp>
      <p:sp>
        <p:nvSpPr>
          <p:cNvPr id="27" name="圆角矩形 26"/>
          <p:cNvSpPr/>
          <p:nvPr/>
        </p:nvSpPr>
        <p:spPr>
          <a:xfrm>
            <a:off x="3943350" y="4514850"/>
            <a:ext cx="2400300" cy="933450"/>
          </a:xfrm>
          <a:prstGeom prst="roundRect">
            <a:avLst/>
          </a:prstGeom>
          <a:ln w="317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sz="3200" dirty="0"/>
              <a:t>2</a:t>
            </a:r>
            <a:endParaRPr kumimoji="1" lang="zh-CN" altLang="en-US" sz="3200" dirty="0"/>
          </a:p>
        </p:txBody>
      </p:sp>
      <p:sp>
        <p:nvSpPr>
          <p:cNvPr id="28" name="文本框 27"/>
          <p:cNvSpPr txBox="1"/>
          <p:nvPr/>
        </p:nvSpPr>
        <p:spPr>
          <a:xfrm>
            <a:off x="1524000" y="5829300"/>
            <a:ext cx="10020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200" dirty="0" smtClean="0">
                <a:solidFill>
                  <a:srgbClr val="FF0000"/>
                </a:solidFill>
              </a:rPr>
              <a:t>Only</a:t>
            </a:r>
            <a:r>
              <a:rPr kumimoji="1" lang="zh-CN" altLang="en-US" sz="3200" dirty="0" smtClean="0">
                <a:solidFill>
                  <a:srgbClr val="FF0000"/>
                </a:solidFill>
              </a:rPr>
              <a:t> </a:t>
            </a:r>
            <a:r>
              <a:rPr kumimoji="1" lang="en-US" altLang="zh-CN" sz="3200" dirty="0" smtClean="0">
                <a:solidFill>
                  <a:srgbClr val="FF0000"/>
                </a:solidFill>
              </a:rPr>
              <a:t>1</a:t>
            </a:r>
            <a:r>
              <a:rPr kumimoji="1" lang="zh-CN" altLang="en-US" sz="3200" dirty="0" smtClean="0">
                <a:solidFill>
                  <a:srgbClr val="FF0000"/>
                </a:solidFill>
              </a:rPr>
              <a:t> </a:t>
            </a:r>
            <a:r>
              <a:rPr kumimoji="1" lang="en-US" altLang="zh-CN" sz="3200" dirty="0" smtClean="0">
                <a:solidFill>
                  <a:srgbClr val="FF0000"/>
                </a:solidFill>
              </a:rPr>
              <a:t>result</a:t>
            </a:r>
            <a:r>
              <a:rPr kumimoji="1" lang="zh-CN" altLang="en-US" sz="3200" dirty="0" smtClean="0">
                <a:solidFill>
                  <a:srgbClr val="FF0000"/>
                </a:solidFill>
              </a:rPr>
              <a:t> </a:t>
            </a:r>
            <a:r>
              <a:rPr kumimoji="1" lang="en-US" altLang="zh-CN" sz="3200" dirty="0" smtClean="0">
                <a:solidFill>
                  <a:srgbClr val="FF0000"/>
                </a:solidFill>
              </a:rPr>
              <a:t>for</a:t>
            </a:r>
            <a:r>
              <a:rPr kumimoji="1" lang="zh-CN" altLang="en-US" sz="3200" dirty="0" smtClean="0">
                <a:solidFill>
                  <a:srgbClr val="FF0000"/>
                </a:solidFill>
              </a:rPr>
              <a:t> </a:t>
            </a:r>
            <a:r>
              <a:rPr kumimoji="1" lang="en-US" altLang="zh-CN" sz="3200" dirty="0" smtClean="0">
                <a:solidFill>
                  <a:srgbClr val="FF0000"/>
                </a:solidFill>
              </a:rPr>
              <a:t>1</a:t>
            </a:r>
            <a:r>
              <a:rPr kumimoji="1" lang="zh-CN" altLang="en-US" sz="3200" dirty="0" smtClean="0">
                <a:solidFill>
                  <a:srgbClr val="FF0000"/>
                </a:solidFill>
              </a:rPr>
              <a:t> </a:t>
            </a:r>
            <a:r>
              <a:rPr kumimoji="1" lang="en-US" altLang="zh-CN" sz="3200" dirty="0" smtClean="0">
                <a:solidFill>
                  <a:srgbClr val="FF0000"/>
                </a:solidFill>
              </a:rPr>
              <a:t>frame</a:t>
            </a:r>
            <a:r>
              <a:rPr kumimoji="1" lang="zh-CN" altLang="en-US" sz="3200" dirty="0" smtClean="0">
                <a:solidFill>
                  <a:srgbClr val="FF0000"/>
                </a:solidFill>
              </a:rPr>
              <a:t>！</a:t>
            </a:r>
            <a:endParaRPr kumimoji="1" lang="en-US" altLang="zh-CN" sz="3200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3027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1" animBg="1"/>
      <p:bldP spid="13" grpId="2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3" grpId="0" animBg="1"/>
      <p:bldP spid="26" grpId="0" animBg="1"/>
      <p:bldP spid="2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15495" y="2643"/>
            <a:ext cx="10515600" cy="1325563"/>
          </a:xfrm>
        </p:spPr>
        <p:txBody>
          <a:bodyPr/>
          <a:lstStyle/>
          <a:p>
            <a:r>
              <a:rPr kumimoji="1" lang="en-US" altLang="zh-CN" b="1" dirty="0" smtClean="0">
                <a:latin typeface="+mn-lt"/>
              </a:rPr>
              <a:t>Basic idea: Moving window</a:t>
            </a:r>
            <a:endParaRPr kumimoji="1" lang="zh-CN" altLang="en-US" b="1" dirty="0">
              <a:latin typeface="+mn-lt"/>
            </a:endParaRPr>
          </a:p>
        </p:txBody>
      </p:sp>
      <p:sp>
        <p:nvSpPr>
          <p:cNvPr id="3" name="圆角矩形 2"/>
          <p:cNvSpPr/>
          <p:nvPr/>
        </p:nvSpPr>
        <p:spPr>
          <a:xfrm>
            <a:off x="1524000" y="3200400"/>
            <a:ext cx="8991600" cy="933450"/>
          </a:xfrm>
          <a:prstGeom prst="roundRect">
            <a:avLst/>
          </a:prstGeom>
          <a:ln w="317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CN" altLang="en-US" sz="3200" dirty="0"/>
          </a:p>
        </p:txBody>
      </p:sp>
      <p:sp>
        <p:nvSpPr>
          <p:cNvPr id="4" name="圆角矩形 3"/>
          <p:cNvSpPr/>
          <p:nvPr/>
        </p:nvSpPr>
        <p:spPr>
          <a:xfrm>
            <a:off x="1524000" y="2038350"/>
            <a:ext cx="2400300" cy="933450"/>
          </a:xfrm>
          <a:prstGeom prst="roundRect">
            <a:avLst/>
          </a:prstGeom>
          <a:ln w="317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sz="3200" dirty="0" smtClean="0"/>
              <a:t>ZC</a:t>
            </a:r>
            <a:r>
              <a:rPr kumimoji="1" lang="zh-CN" altLang="en-US" sz="3200" dirty="0" smtClean="0"/>
              <a:t> </a:t>
            </a:r>
            <a:r>
              <a:rPr kumimoji="1" lang="en-US" altLang="zh-CN" sz="3200" dirty="0" smtClean="0"/>
              <a:t>sequence</a:t>
            </a:r>
            <a:endParaRPr kumimoji="1" lang="zh-CN" altLang="en-US" sz="3200" dirty="0"/>
          </a:p>
        </p:txBody>
      </p:sp>
      <p:sp>
        <p:nvSpPr>
          <p:cNvPr id="6" name="圆角矩形 5"/>
          <p:cNvSpPr/>
          <p:nvPr/>
        </p:nvSpPr>
        <p:spPr>
          <a:xfrm>
            <a:off x="1524000" y="3200400"/>
            <a:ext cx="2400300" cy="933450"/>
          </a:xfrm>
          <a:prstGeom prst="roundRect">
            <a:avLst/>
          </a:prstGeom>
          <a:ln w="317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sz="3200" dirty="0" smtClean="0"/>
              <a:t>Receive</a:t>
            </a:r>
            <a:r>
              <a:rPr kumimoji="1" lang="zh-CN" altLang="en-US" sz="3200" dirty="0" smtClean="0"/>
              <a:t> </a:t>
            </a:r>
            <a:r>
              <a:rPr kumimoji="1" lang="en-US" altLang="zh-CN" sz="3200" dirty="0" smtClean="0"/>
              <a:t>sequence</a:t>
            </a:r>
            <a:endParaRPr kumimoji="1" lang="zh-CN" altLang="en-US" sz="3200" dirty="0"/>
          </a:p>
        </p:txBody>
      </p:sp>
      <p:sp>
        <p:nvSpPr>
          <p:cNvPr id="7" name="圆角矩形 6"/>
          <p:cNvSpPr/>
          <p:nvPr/>
        </p:nvSpPr>
        <p:spPr>
          <a:xfrm>
            <a:off x="3924300" y="3200400"/>
            <a:ext cx="2400300" cy="933450"/>
          </a:xfrm>
          <a:prstGeom prst="roundRect">
            <a:avLst/>
          </a:prstGeom>
          <a:ln w="317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sz="3200" dirty="0" smtClean="0"/>
              <a:t>Receive</a:t>
            </a:r>
            <a:r>
              <a:rPr kumimoji="1" lang="zh-CN" altLang="en-US" sz="3200" dirty="0" smtClean="0"/>
              <a:t> </a:t>
            </a:r>
            <a:r>
              <a:rPr kumimoji="1" lang="en-US" altLang="zh-CN" sz="3200" smtClean="0"/>
              <a:t>sequence</a:t>
            </a:r>
            <a:endParaRPr kumimoji="1" lang="zh-CN" altLang="en-US" sz="3200" dirty="0"/>
          </a:p>
        </p:txBody>
      </p:sp>
      <p:sp>
        <p:nvSpPr>
          <p:cNvPr id="8" name="圆角矩形 7"/>
          <p:cNvSpPr/>
          <p:nvPr/>
        </p:nvSpPr>
        <p:spPr>
          <a:xfrm>
            <a:off x="6324600" y="3200400"/>
            <a:ext cx="2400300" cy="933450"/>
          </a:xfrm>
          <a:prstGeom prst="roundRect">
            <a:avLst/>
          </a:prstGeom>
          <a:ln w="317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sz="3200" dirty="0" smtClean="0"/>
              <a:t>Receive</a:t>
            </a:r>
            <a:r>
              <a:rPr kumimoji="1" lang="zh-CN" altLang="en-US" sz="3200" dirty="0" smtClean="0"/>
              <a:t> </a:t>
            </a:r>
            <a:r>
              <a:rPr kumimoji="1" lang="en-US" altLang="zh-CN" sz="3200" smtClean="0"/>
              <a:t>sequence</a:t>
            </a:r>
            <a:endParaRPr kumimoji="1" lang="zh-CN" altLang="en-US" sz="3200" dirty="0"/>
          </a:p>
        </p:txBody>
      </p:sp>
      <p:sp>
        <p:nvSpPr>
          <p:cNvPr id="9" name="圆角矩形 8"/>
          <p:cNvSpPr/>
          <p:nvPr/>
        </p:nvSpPr>
        <p:spPr>
          <a:xfrm>
            <a:off x="8724900" y="3200400"/>
            <a:ext cx="2400300" cy="933450"/>
          </a:xfrm>
          <a:prstGeom prst="roundRect">
            <a:avLst/>
          </a:prstGeom>
          <a:ln w="317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sz="3200" dirty="0" smtClean="0"/>
              <a:t>Receive</a:t>
            </a:r>
            <a:r>
              <a:rPr kumimoji="1" lang="zh-CN" altLang="en-US" sz="3200" dirty="0" smtClean="0"/>
              <a:t> </a:t>
            </a:r>
            <a:r>
              <a:rPr kumimoji="1" lang="en-US" altLang="zh-CN" sz="3200" smtClean="0"/>
              <a:t>sequence</a:t>
            </a:r>
            <a:endParaRPr kumimoji="1" lang="zh-CN" altLang="en-US" sz="3200" dirty="0"/>
          </a:p>
        </p:txBody>
      </p:sp>
      <p:sp>
        <p:nvSpPr>
          <p:cNvPr id="10" name="圆角矩形 9"/>
          <p:cNvSpPr/>
          <p:nvPr/>
        </p:nvSpPr>
        <p:spPr>
          <a:xfrm>
            <a:off x="3924300" y="2038350"/>
            <a:ext cx="2400300" cy="933450"/>
          </a:xfrm>
          <a:prstGeom prst="roundRect">
            <a:avLst/>
          </a:prstGeom>
          <a:ln w="317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sz="3200" dirty="0" smtClean="0"/>
              <a:t>ZC</a:t>
            </a:r>
            <a:r>
              <a:rPr kumimoji="1" lang="zh-CN" altLang="en-US" sz="3200" dirty="0" smtClean="0"/>
              <a:t> </a:t>
            </a:r>
            <a:r>
              <a:rPr kumimoji="1" lang="en-US" altLang="zh-CN" sz="3200" dirty="0" smtClean="0"/>
              <a:t>sequence</a:t>
            </a:r>
            <a:endParaRPr kumimoji="1" lang="zh-CN" altLang="en-US" sz="3200" dirty="0"/>
          </a:p>
        </p:txBody>
      </p:sp>
      <p:sp>
        <p:nvSpPr>
          <p:cNvPr id="11" name="圆角矩形 10"/>
          <p:cNvSpPr/>
          <p:nvPr/>
        </p:nvSpPr>
        <p:spPr>
          <a:xfrm>
            <a:off x="6324600" y="2038350"/>
            <a:ext cx="2400300" cy="933450"/>
          </a:xfrm>
          <a:prstGeom prst="roundRect">
            <a:avLst/>
          </a:prstGeom>
          <a:ln w="317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sz="3200" dirty="0" smtClean="0"/>
              <a:t>ZC</a:t>
            </a:r>
            <a:r>
              <a:rPr kumimoji="1" lang="zh-CN" altLang="en-US" sz="3200" dirty="0" smtClean="0"/>
              <a:t> </a:t>
            </a:r>
            <a:r>
              <a:rPr kumimoji="1" lang="en-US" altLang="zh-CN" sz="3200" dirty="0" smtClean="0"/>
              <a:t>sequence</a:t>
            </a:r>
            <a:endParaRPr kumimoji="1" lang="zh-CN" altLang="en-US" sz="3200" dirty="0"/>
          </a:p>
        </p:txBody>
      </p:sp>
      <p:sp>
        <p:nvSpPr>
          <p:cNvPr id="12" name="圆角矩形 11"/>
          <p:cNvSpPr/>
          <p:nvPr/>
        </p:nvSpPr>
        <p:spPr>
          <a:xfrm>
            <a:off x="8724900" y="2038350"/>
            <a:ext cx="2400300" cy="933450"/>
          </a:xfrm>
          <a:prstGeom prst="roundRect">
            <a:avLst/>
          </a:prstGeom>
          <a:ln w="317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sz="3200" dirty="0" smtClean="0"/>
              <a:t>ZC</a:t>
            </a:r>
            <a:r>
              <a:rPr kumimoji="1" lang="zh-CN" altLang="en-US" sz="3200" dirty="0" smtClean="0"/>
              <a:t> </a:t>
            </a:r>
            <a:r>
              <a:rPr kumimoji="1" lang="en-US" altLang="zh-CN" sz="3200" dirty="0" smtClean="0"/>
              <a:t>sequence</a:t>
            </a:r>
            <a:endParaRPr kumimoji="1" lang="zh-CN" altLang="en-US" sz="3200" dirty="0"/>
          </a:p>
        </p:txBody>
      </p:sp>
      <p:sp>
        <p:nvSpPr>
          <p:cNvPr id="13" name="圆角矩形 12"/>
          <p:cNvSpPr/>
          <p:nvPr/>
        </p:nvSpPr>
        <p:spPr>
          <a:xfrm>
            <a:off x="1524000" y="2038350"/>
            <a:ext cx="2400300" cy="933450"/>
          </a:xfrm>
          <a:prstGeom prst="round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CN" altLang="en-US" sz="3200" dirty="0"/>
          </a:p>
        </p:txBody>
      </p:sp>
      <p:sp>
        <p:nvSpPr>
          <p:cNvPr id="14" name="圆角矩形 13"/>
          <p:cNvSpPr/>
          <p:nvPr/>
        </p:nvSpPr>
        <p:spPr>
          <a:xfrm>
            <a:off x="1524000" y="3200400"/>
            <a:ext cx="2400300" cy="933450"/>
          </a:xfrm>
          <a:prstGeom prst="round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CN" altLang="en-US" sz="3200" dirty="0"/>
          </a:p>
        </p:txBody>
      </p:sp>
      <p:sp>
        <p:nvSpPr>
          <p:cNvPr id="17" name="文本框 16"/>
          <p:cNvSpPr txBox="1"/>
          <p:nvPr/>
        </p:nvSpPr>
        <p:spPr>
          <a:xfrm>
            <a:off x="1524000" y="5856812"/>
            <a:ext cx="10020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200" dirty="0" smtClean="0">
                <a:solidFill>
                  <a:srgbClr val="FF0000"/>
                </a:solidFill>
              </a:rPr>
              <a:t>High</a:t>
            </a:r>
            <a:r>
              <a:rPr kumimoji="1" lang="zh-CN" altLang="en-US" sz="3200" dirty="0" smtClean="0">
                <a:solidFill>
                  <a:srgbClr val="FF0000"/>
                </a:solidFill>
              </a:rPr>
              <a:t> </a:t>
            </a:r>
            <a:r>
              <a:rPr kumimoji="1" lang="en-US" altLang="zh-CN" sz="3200" dirty="0" smtClean="0">
                <a:solidFill>
                  <a:srgbClr val="FF0000"/>
                </a:solidFill>
              </a:rPr>
              <a:t>sampling</a:t>
            </a:r>
            <a:r>
              <a:rPr kumimoji="1" lang="zh-CN" altLang="en-US" sz="3200" dirty="0" smtClean="0">
                <a:solidFill>
                  <a:srgbClr val="FF0000"/>
                </a:solidFill>
              </a:rPr>
              <a:t> </a:t>
            </a:r>
            <a:r>
              <a:rPr kumimoji="1" lang="en-US" altLang="zh-CN" sz="3200" dirty="0" smtClean="0">
                <a:solidFill>
                  <a:srgbClr val="FF0000"/>
                </a:solidFill>
              </a:rPr>
              <a:t>rate</a:t>
            </a:r>
            <a:r>
              <a:rPr kumimoji="1" lang="zh-CN" altLang="en-US" sz="3200" dirty="0" smtClean="0">
                <a:solidFill>
                  <a:srgbClr val="FF0000"/>
                </a:solidFill>
              </a:rPr>
              <a:t>！</a:t>
            </a:r>
            <a:endParaRPr kumimoji="1" lang="en-US" altLang="zh-CN" sz="3200" dirty="0" smtClean="0">
              <a:solidFill>
                <a:srgbClr val="FF0000"/>
              </a:solidFill>
            </a:endParaRPr>
          </a:p>
        </p:txBody>
      </p:sp>
      <p:sp>
        <p:nvSpPr>
          <p:cNvPr id="15" name="圆角矩形 14"/>
          <p:cNvSpPr/>
          <p:nvPr/>
        </p:nvSpPr>
        <p:spPr>
          <a:xfrm>
            <a:off x="2686050" y="4528606"/>
            <a:ext cx="7258050" cy="933450"/>
          </a:xfrm>
          <a:prstGeom prst="roundRect">
            <a:avLst/>
          </a:prstGeom>
          <a:ln w="317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sz="3200" dirty="0" smtClean="0"/>
              <a:t>... </a:t>
            </a:r>
            <a:endParaRPr kumimoji="1" lang="zh-CN" altLang="en-US" sz="3200" dirty="0"/>
          </a:p>
        </p:txBody>
      </p:sp>
      <p:sp>
        <p:nvSpPr>
          <p:cNvPr id="20" name="圆角矩形 19"/>
          <p:cNvSpPr/>
          <p:nvPr/>
        </p:nvSpPr>
        <p:spPr>
          <a:xfrm>
            <a:off x="2686050" y="4528606"/>
            <a:ext cx="552450" cy="933450"/>
          </a:xfrm>
          <a:prstGeom prst="roundRect">
            <a:avLst/>
          </a:prstGeom>
          <a:ln w="317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sz="3200" dirty="0" smtClean="0"/>
              <a:t>1</a:t>
            </a:r>
            <a:endParaRPr kumimoji="1" lang="zh-CN" altLang="en-US" sz="3200" dirty="0"/>
          </a:p>
        </p:txBody>
      </p:sp>
      <p:sp>
        <p:nvSpPr>
          <p:cNvPr id="22" name="圆角矩形 21"/>
          <p:cNvSpPr/>
          <p:nvPr/>
        </p:nvSpPr>
        <p:spPr>
          <a:xfrm>
            <a:off x="3238500" y="4528606"/>
            <a:ext cx="552450" cy="933450"/>
          </a:xfrm>
          <a:prstGeom prst="roundRect">
            <a:avLst/>
          </a:prstGeom>
          <a:ln w="317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sz="3200" dirty="0"/>
              <a:t>2</a:t>
            </a:r>
            <a:endParaRPr kumimoji="1" lang="zh-CN" altLang="en-US" sz="3200" dirty="0"/>
          </a:p>
        </p:txBody>
      </p:sp>
      <p:sp>
        <p:nvSpPr>
          <p:cNvPr id="23" name="圆角矩形 22"/>
          <p:cNvSpPr/>
          <p:nvPr/>
        </p:nvSpPr>
        <p:spPr>
          <a:xfrm>
            <a:off x="3790950" y="4528606"/>
            <a:ext cx="552450" cy="933450"/>
          </a:xfrm>
          <a:prstGeom prst="roundRect">
            <a:avLst/>
          </a:prstGeom>
          <a:ln w="317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sz="3200" dirty="0" smtClean="0"/>
              <a:t>3</a:t>
            </a:r>
            <a:endParaRPr kumimoji="1" lang="zh-CN" altLang="en-US" sz="3200" dirty="0"/>
          </a:p>
        </p:txBody>
      </p:sp>
      <p:sp>
        <p:nvSpPr>
          <p:cNvPr id="24" name="圆角矩形 23"/>
          <p:cNvSpPr/>
          <p:nvPr/>
        </p:nvSpPr>
        <p:spPr>
          <a:xfrm>
            <a:off x="9391650" y="4528606"/>
            <a:ext cx="552450" cy="933450"/>
          </a:xfrm>
          <a:prstGeom prst="roundRect">
            <a:avLst/>
          </a:prstGeom>
          <a:ln w="317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CN" altLang="en-US" sz="3200" dirty="0"/>
          </a:p>
        </p:txBody>
      </p:sp>
      <p:sp>
        <p:nvSpPr>
          <p:cNvPr id="25" name="圆角矩形 24"/>
          <p:cNvSpPr/>
          <p:nvPr/>
        </p:nvSpPr>
        <p:spPr>
          <a:xfrm>
            <a:off x="8839200" y="4528606"/>
            <a:ext cx="552450" cy="933450"/>
          </a:xfrm>
          <a:prstGeom prst="roundRect">
            <a:avLst/>
          </a:prstGeom>
          <a:ln w="317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CN" altLang="en-US" sz="3200" dirty="0"/>
          </a:p>
        </p:txBody>
      </p:sp>
      <p:sp>
        <p:nvSpPr>
          <p:cNvPr id="26" name="圆角矩形 25"/>
          <p:cNvSpPr/>
          <p:nvPr/>
        </p:nvSpPr>
        <p:spPr>
          <a:xfrm>
            <a:off x="8286750" y="4528606"/>
            <a:ext cx="552450" cy="933450"/>
          </a:xfrm>
          <a:prstGeom prst="roundRect">
            <a:avLst/>
          </a:prstGeom>
          <a:ln w="317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CN" altLang="en-US" sz="3200" dirty="0"/>
          </a:p>
        </p:txBody>
      </p:sp>
    </p:spTree>
    <p:extLst>
      <p:ext uri="{BB962C8B-B14F-4D97-AF65-F5344CB8AC3E}">
        <p14:creationId xmlns:p14="http://schemas.microsoft.com/office/powerpoint/2010/main" val="953086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22222E-6 L 0.59062 0.0020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531" y="9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22222E-6 L 0.59062 -0.0013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531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20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15495" y="2643"/>
            <a:ext cx="10515600" cy="1325563"/>
          </a:xfrm>
        </p:spPr>
        <p:txBody>
          <a:bodyPr/>
          <a:lstStyle/>
          <a:p>
            <a:r>
              <a:rPr kumimoji="1" lang="en-US" altLang="zh-CN" b="1" dirty="0" smtClean="0">
                <a:latin typeface="+mn-lt"/>
              </a:rPr>
              <a:t>Challenge 3</a:t>
            </a:r>
            <a:endParaRPr kumimoji="1" lang="zh-CN" altLang="en-US" b="1" dirty="0">
              <a:latin typeface="+mn-lt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758549" y="1637615"/>
            <a:ext cx="1098115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charset="2"/>
              <a:buChar char="l"/>
            </a:pPr>
            <a:r>
              <a:rPr kumimoji="1" lang="en-US" altLang="zh-CN" sz="4000" dirty="0" smtClean="0"/>
              <a:t>How</a:t>
            </a:r>
            <a:r>
              <a:rPr kumimoji="1" lang="zh-CN" altLang="en-US" sz="4000" dirty="0" smtClean="0"/>
              <a:t> </a:t>
            </a:r>
            <a:r>
              <a:rPr kumimoji="1" lang="en-US" altLang="zh-CN" sz="4000" dirty="0" smtClean="0"/>
              <a:t>to </a:t>
            </a:r>
            <a:r>
              <a:rPr kumimoji="1" lang="en-US" altLang="zh-CN" sz="4000" dirty="0"/>
              <a:t>m</a:t>
            </a:r>
            <a:r>
              <a:rPr kumimoji="1" lang="en-US" altLang="zh-CN" sz="4000" dirty="0" smtClean="0"/>
              <a:t>easure the </a:t>
            </a:r>
            <a:r>
              <a:rPr kumimoji="1" lang="en-US" altLang="zh-CN" sz="4000" dirty="0"/>
              <a:t>movement and detect the touch?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3269" y="3270463"/>
            <a:ext cx="2470026" cy="337621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9126" y="3270463"/>
            <a:ext cx="2437673" cy="3376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821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15495" y="2643"/>
            <a:ext cx="10515600" cy="1325563"/>
          </a:xfrm>
        </p:spPr>
        <p:txBody>
          <a:bodyPr/>
          <a:lstStyle/>
          <a:p>
            <a:r>
              <a:rPr kumimoji="1" lang="en-US" altLang="zh-CN" b="1" dirty="0" smtClean="0">
                <a:latin typeface="+mn-lt"/>
              </a:rPr>
              <a:t>Movement measurement</a:t>
            </a:r>
            <a:endParaRPr kumimoji="1" lang="zh-CN" altLang="en-US" b="1" dirty="0">
              <a:latin typeface="+mn-lt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1328206"/>
            <a:ext cx="2362200" cy="4445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>
            <a:clrChange>
              <a:clrFrom>
                <a:srgbClr val="F9F9F9"/>
              </a:clrFrom>
              <a:clrTo>
                <a:srgbClr val="F9F9F9">
                  <a:alpha val="0"/>
                </a:srgbClr>
              </a:clrTo>
            </a:clrChange>
          </a:blip>
          <a:stretch>
            <a:fillRect/>
          </a:stretch>
        </p:blipFill>
        <p:spPr>
          <a:xfrm rot="19941474">
            <a:off x="1750574" y="1646593"/>
            <a:ext cx="4111300" cy="5469816"/>
          </a:xfrm>
          <a:prstGeom prst="rect">
            <a:avLst/>
          </a:prstGeom>
        </p:spPr>
      </p:pic>
      <p:cxnSp>
        <p:nvCxnSpPr>
          <p:cNvPr id="6" name="直线箭头连接符 5"/>
          <p:cNvCxnSpPr/>
          <p:nvPr/>
        </p:nvCxnSpPr>
        <p:spPr>
          <a:xfrm flipV="1">
            <a:off x="1847850" y="2781300"/>
            <a:ext cx="704850" cy="217170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线箭头连接符 14"/>
          <p:cNvCxnSpPr/>
          <p:nvPr/>
        </p:nvCxnSpPr>
        <p:spPr>
          <a:xfrm>
            <a:off x="2552700" y="2781300"/>
            <a:ext cx="583633" cy="289082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线箭头连接符 23"/>
          <p:cNvCxnSpPr/>
          <p:nvPr/>
        </p:nvCxnSpPr>
        <p:spPr>
          <a:xfrm flipV="1">
            <a:off x="1847850" y="4381500"/>
            <a:ext cx="704850" cy="57150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线箭头连接符 24"/>
          <p:cNvCxnSpPr/>
          <p:nvPr/>
        </p:nvCxnSpPr>
        <p:spPr>
          <a:xfrm>
            <a:off x="2552700" y="4419600"/>
            <a:ext cx="583633" cy="125252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文本框 32"/>
          <p:cNvSpPr txBox="1"/>
          <p:nvPr/>
        </p:nvSpPr>
        <p:spPr>
          <a:xfrm>
            <a:off x="4944645" y="2965931"/>
            <a:ext cx="72473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200" dirty="0" smtClean="0">
                <a:solidFill>
                  <a:srgbClr val="FF0000"/>
                </a:solidFill>
              </a:rPr>
              <a:t>Reflect path delay changes when moving</a:t>
            </a:r>
            <a:endParaRPr kumimoji="1" lang="zh-CN" alt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1571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1.11111E-6 L 4.16667E-7 0.25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15495" y="2643"/>
            <a:ext cx="10515600" cy="1325563"/>
          </a:xfrm>
        </p:spPr>
        <p:txBody>
          <a:bodyPr/>
          <a:lstStyle/>
          <a:p>
            <a:r>
              <a:rPr kumimoji="1" lang="en-US" altLang="zh-CN" b="1" dirty="0" smtClean="0">
                <a:latin typeface="+mn-lt"/>
              </a:rPr>
              <a:t>Movement measurement</a:t>
            </a:r>
            <a:endParaRPr kumimoji="1" lang="zh-CN" altLang="en-US" b="1" dirty="0">
              <a:latin typeface="+mn-lt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315495" y="1687089"/>
            <a:ext cx="1150545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0" indent="-571500">
              <a:buFont typeface="Wingdings" charset="2"/>
              <a:buChar char="l"/>
            </a:pPr>
            <a:r>
              <a:rPr lang="en-US" altLang="zh-CN" sz="3600" dirty="0" smtClean="0"/>
              <a:t>Select the </a:t>
            </a:r>
            <a:r>
              <a:rPr lang="en-US" altLang="zh-CN" sz="3600" dirty="0"/>
              <a:t>delay </a:t>
            </a:r>
            <a:r>
              <a:rPr lang="en-US" altLang="zh-CN" sz="3600" dirty="0" smtClean="0"/>
              <a:t>of reflection path based on </a:t>
            </a:r>
            <a:r>
              <a:rPr lang="en-US" altLang="zh-CN" sz="3600" dirty="0" smtClean="0">
                <a:solidFill>
                  <a:srgbClr val="FF0000"/>
                </a:solidFill>
              </a:rPr>
              <a:t>differential IR</a:t>
            </a:r>
            <a:endParaRPr lang="zh-CN" altLang="en-US" sz="3600" dirty="0">
              <a:solidFill>
                <a:srgbClr val="FF0000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985" y="3038400"/>
            <a:ext cx="9072128" cy="2809950"/>
          </a:xfrm>
          <a:prstGeom prst="rect">
            <a:avLst/>
          </a:prstGeom>
        </p:spPr>
      </p:pic>
      <p:cxnSp>
        <p:nvCxnSpPr>
          <p:cNvPr id="7" name="直线箭头连接符 6"/>
          <p:cNvCxnSpPr/>
          <p:nvPr/>
        </p:nvCxnSpPr>
        <p:spPr>
          <a:xfrm>
            <a:off x="3467100" y="3314700"/>
            <a:ext cx="1028700" cy="781050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线箭头连接符 7"/>
          <p:cNvCxnSpPr/>
          <p:nvPr/>
        </p:nvCxnSpPr>
        <p:spPr>
          <a:xfrm flipV="1">
            <a:off x="7810500" y="3314700"/>
            <a:ext cx="876300" cy="738150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0"/>
          <p:cNvSpPr txBox="1"/>
          <p:nvPr/>
        </p:nvSpPr>
        <p:spPr>
          <a:xfrm>
            <a:off x="3981450" y="3314700"/>
            <a:ext cx="23150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2800" dirty="0" smtClean="0">
                <a:solidFill>
                  <a:srgbClr val="FF0000"/>
                </a:solidFill>
              </a:rPr>
              <a:t>Move away</a:t>
            </a:r>
            <a:endParaRPr kumimoji="1" lang="zh-CN" altLang="en-US" sz="2800" dirty="0">
              <a:solidFill>
                <a:srgbClr val="FF0000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7591192" y="4052850"/>
            <a:ext cx="23150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2800" dirty="0" smtClean="0">
                <a:solidFill>
                  <a:srgbClr val="FF0000"/>
                </a:solidFill>
              </a:rPr>
              <a:t>Move towards</a:t>
            </a:r>
            <a:endParaRPr kumimoji="1" lang="zh-CN" altLang="en-US" sz="2800" dirty="0">
              <a:solidFill>
                <a:srgbClr val="FF0000"/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2870985" y="5961270"/>
            <a:ext cx="5981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2800" dirty="0"/>
              <a:t>Magnitude of differential IR estimations</a:t>
            </a:r>
            <a:endParaRPr kumimoji="1" lang="zh-CN" altLang="en-US" sz="2800" dirty="0"/>
          </a:p>
        </p:txBody>
      </p:sp>
    </p:spTree>
    <p:extLst>
      <p:ext uri="{BB962C8B-B14F-4D97-AF65-F5344CB8AC3E}">
        <p14:creationId xmlns:p14="http://schemas.microsoft.com/office/powerpoint/2010/main" val="79280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1"/>
      <p:bldP spid="12" grpId="0"/>
      <p:bldP spid="1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15495" y="2643"/>
            <a:ext cx="10515600" cy="1325563"/>
          </a:xfrm>
        </p:spPr>
        <p:txBody>
          <a:bodyPr/>
          <a:lstStyle/>
          <a:p>
            <a:r>
              <a:rPr kumimoji="1" lang="en-US" altLang="zh-CN" b="1" dirty="0" smtClean="0">
                <a:latin typeface="+mn-lt"/>
              </a:rPr>
              <a:t>Movement measurement</a:t>
            </a:r>
            <a:endParaRPr kumimoji="1" lang="zh-CN" altLang="en-US" b="1" dirty="0">
              <a:latin typeface="+mn-lt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315495" y="2273686"/>
            <a:ext cx="5168979" cy="3046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lnSpc>
                <a:spcPct val="150000"/>
              </a:lnSpc>
              <a:buFont typeface="Wingdings" charset="2"/>
              <a:buChar char="l"/>
            </a:pPr>
            <a:r>
              <a:rPr lang="en-US" altLang="zh-CN" sz="3200" dirty="0"/>
              <a:t>Additive Noise </a:t>
            </a:r>
            <a:r>
              <a:rPr lang="en-US" altLang="zh-CN" sz="3200" dirty="0" smtClean="0"/>
              <a:t>Mitigation:</a:t>
            </a:r>
            <a:endParaRPr lang="zh-CN" altLang="en-US" sz="3200" dirty="0"/>
          </a:p>
          <a:p>
            <a:pPr>
              <a:lnSpc>
                <a:spcPct val="150000"/>
              </a:lnSpc>
            </a:pPr>
            <a:r>
              <a:rPr lang="en-US" altLang="zh-CN" sz="3200" dirty="0"/>
              <a:t>Extended</a:t>
            </a:r>
            <a:r>
              <a:rPr lang="zh-CN" altLang="en-US" sz="3200" dirty="0"/>
              <a:t> </a:t>
            </a:r>
            <a:r>
              <a:rPr lang="en-US" altLang="zh-CN" sz="3200" dirty="0" err="1"/>
              <a:t>Kalman</a:t>
            </a:r>
            <a:r>
              <a:rPr lang="zh-CN" altLang="en-US" sz="3200" dirty="0"/>
              <a:t> </a:t>
            </a:r>
            <a:r>
              <a:rPr lang="en-US" altLang="zh-CN" sz="3200" dirty="0"/>
              <a:t>Filter</a:t>
            </a:r>
          </a:p>
          <a:p>
            <a:pPr marL="342900" indent="-342900">
              <a:lnSpc>
                <a:spcPct val="150000"/>
              </a:lnSpc>
              <a:buFont typeface="Wingdings" charset="2"/>
              <a:buChar char="l"/>
            </a:pPr>
            <a:r>
              <a:rPr lang="en-US" altLang="zh-CN" sz="3200" dirty="0"/>
              <a:t>Phase Based </a:t>
            </a:r>
            <a:r>
              <a:rPr lang="en-US" altLang="zh-CN" sz="3200" dirty="0" smtClean="0"/>
              <a:t>Measurement:</a:t>
            </a:r>
            <a:endParaRPr lang="zh-CN" altLang="en-US" sz="3200" dirty="0"/>
          </a:p>
          <a:p>
            <a:pPr>
              <a:lnSpc>
                <a:spcPct val="150000"/>
              </a:lnSpc>
            </a:pPr>
            <a:r>
              <a:rPr lang="en-US" altLang="zh-CN" sz="3200" dirty="0"/>
              <a:t>Curvature-based estimation 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1004" y="1504830"/>
            <a:ext cx="6024296" cy="458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243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15495" y="2643"/>
            <a:ext cx="10515600" cy="1325563"/>
          </a:xfrm>
        </p:spPr>
        <p:txBody>
          <a:bodyPr/>
          <a:lstStyle/>
          <a:p>
            <a:r>
              <a:rPr kumimoji="1" lang="en-US" altLang="zh-CN" b="1" dirty="0" smtClean="0">
                <a:latin typeface="+mn-lt"/>
              </a:rPr>
              <a:t>Touch detection</a:t>
            </a:r>
            <a:endParaRPr kumimoji="1" lang="zh-CN" altLang="en-US" b="1" dirty="0">
              <a:latin typeface="+mn-lt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495" y="2819399"/>
            <a:ext cx="5657075" cy="175219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082" y="2819677"/>
            <a:ext cx="5599868" cy="1751914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1163009" y="4616221"/>
            <a:ext cx="39620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dirty="0">
                <a:latin typeface="LinLibertineT" charset="0"/>
              </a:rPr>
              <a:t>Magnitude of differential IR estimations </a:t>
            </a:r>
            <a:endParaRPr lang="en-US" altLang="zh-CN" dirty="0" smtClean="0">
              <a:latin typeface="LinLibertineT" charset="0"/>
            </a:endParaRPr>
          </a:p>
          <a:p>
            <a:pPr algn="ctr"/>
            <a:r>
              <a:rPr lang="en-US" altLang="zh-CN" dirty="0" smtClean="0">
                <a:latin typeface="LinLibertineT" charset="0"/>
              </a:rPr>
              <a:t>at 1 </a:t>
            </a:r>
            <a:r>
              <a:rPr lang="en-US" altLang="zh-CN" dirty="0">
                <a:latin typeface="LinLibertineI7" charset="0"/>
              </a:rPr>
              <a:t>cm </a:t>
            </a:r>
            <a:r>
              <a:rPr lang="en-US" altLang="zh-CN" dirty="0" smtClean="0">
                <a:latin typeface="LinLibertineT" charset="0"/>
              </a:rPr>
              <a:t>away from </a:t>
            </a:r>
            <a:r>
              <a:rPr lang="en-US" altLang="zh-CN" dirty="0">
                <a:latin typeface="LinLibertineT" charset="0"/>
              </a:rPr>
              <a:t>speaker </a:t>
            </a:r>
            <a:endParaRPr lang="en-US" altLang="zh-CN" dirty="0"/>
          </a:p>
        </p:txBody>
      </p:sp>
      <p:sp>
        <p:nvSpPr>
          <p:cNvPr id="16" name="矩形 15"/>
          <p:cNvSpPr/>
          <p:nvPr/>
        </p:nvSpPr>
        <p:spPr>
          <a:xfrm>
            <a:off x="7034826" y="4616221"/>
            <a:ext cx="39143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dirty="0">
                <a:latin typeface="LinLibertineT" charset="0"/>
              </a:rPr>
              <a:t>Magnitude of differential IR estimations </a:t>
            </a:r>
            <a:r>
              <a:rPr lang="en-US" altLang="zh-CN" dirty="0" smtClean="0">
                <a:latin typeface="LinLibertineT" charset="0"/>
              </a:rPr>
              <a:t>at </a:t>
            </a:r>
            <a:r>
              <a:rPr lang="en-US" altLang="zh-CN" dirty="0">
                <a:latin typeface="LinLibertineT" charset="0"/>
              </a:rPr>
              <a:t>7 </a:t>
            </a:r>
            <a:r>
              <a:rPr lang="en-US" altLang="zh-CN">
                <a:latin typeface="LinLibertineI7" charset="0"/>
              </a:rPr>
              <a:t>cm </a:t>
            </a:r>
            <a:r>
              <a:rPr lang="en-US" altLang="zh-CN" smtClean="0">
                <a:latin typeface="LinLibertineT" charset="0"/>
              </a:rPr>
              <a:t>away </a:t>
            </a:r>
            <a:r>
              <a:rPr lang="en-US" altLang="zh-CN" dirty="0">
                <a:latin typeface="LinLibertineT" charset="0"/>
              </a:rPr>
              <a:t>from speaker </a:t>
            </a:r>
            <a:endParaRPr lang="en-US" altLang="zh-CN" dirty="0"/>
          </a:p>
        </p:txBody>
      </p:sp>
      <p:sp>
        <p:nvSpPr>
          <p:cNvPr id="4" name="椭圆 3"/>
          <p:cNvSpPr/>
          <p:nvPr/>
        </p:nvSpPr>
        <p:spPr>
          <a:xfrm>
            <a:off x="1885950" y="3028950"/>
            <a:ext cx="571500" cy="933450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7" name="椭圆 16"/>
          <p:cNvSpPr/>
          <p:nvPr/>
        </p:nvSpPr>
        <p:spPr>
          <a:xfrm>
            <a:off x="3559220" y="3028950"/>
            <a:ext cx="571500" cy="933450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8" name="椭圆 17"/>
          <p:cNvSpPr/>
          <p:nvPr/>
        </p:nvSpPr>
        <p:spPr>
          <a:xfrm>
            <a:off x="7847867" y="3193731"/>
            <a:ext cx="571500" cy="933450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9" name="椭圆 18"/>
          <p:cNvSpPr/>
          <p:nvPr/>
        </p:nvSpPr>
        <p:spPr>
          <a:xfrm>
            <a:off x="9789402" y="3193731"/>
            <a:ext cx="571500" cy="933450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0" name="文本框 19"/>
          <p:cNvSpPr txBox="1"/>
          <p:nvPr/>
        </p:nvSpPr>
        <p:spPr>
          <a:xfrm>
            <a:off x="1768427" y="2984319"/>
            <a:ext cx="23150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2800" dirty="0" smtClean="0">
                <a:solidFill>
                  <a:srgbClr val="FF0000"/>
                </a:solidFill>
              </a:rPr>
              <a:t>Touch</a:t>
            </a:r>
            <a:endParaRPr kumimoji="1" lang="zh-CN" altLang="en-US" sz="2800" dirty="0">
              <a:solidFill>
                <a:srgbClr val="FF0000"/>
              </a:solidFill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3664515" y="2984319"/>
            <a:ext cx="23150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2800" dirty="0" smtClean="0">
                <a:solidFill>
                  <a:srgbClr val="FF0000"/>
                </a:solidFill>
              </a:rPr>
              <a:t>Release</a:t>
            </a:r>
            <a:endParaRPr kumimoji="1" lang="zh-CN" altLang="en-US" sz="2800" dirty="0">
              <a:solidFill>
                <a:srgbClr val="FF0000"/>
              </a:solidFill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7760088" y="2984319"/>
            <a:ext cx="23150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2800" dirty="0" smtClean="0">
                <a:solidFill>
                  <a:srgbClr val="FF0000"/>
                </a:solidFill>
              </a:rPr>
              <a:t>Touch</a:t>
            </a:r>
            <a:endParaRPr kumimoji="1" lang="zh-CN" altLang="en-US" sz="2800" dirty="0">
              <a:solidFill>
                <a:srgbClr val="FF0000"/>
              </a:solidFill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9791674" y="2971120"/>
            <a:ext cx="23150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2800" dirty="0" smtClean="0">
                <a:solidFill>
                  <a:srgbClr val="FF0000"/>
                </a:solidFill>
              </a:rPr>
              <a:t>Release</a:t>
            </a:r>
            <a:endParaRPr kumimoji="1" lang="zh-CN" altLang="en-US" sz="2800" dirty="0">
              <a:solidFill>
                <a:srgbClr val="FF0000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257612" y="1551403"/>
            <a:ext cx="693888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lnSpc>
                <a:spcPct val="150000"/>
              </a:lnSpc>
              <a:buFont typeface="Wingdings" charset="2"/>
              <a:buChar char="l"/>
            </a:pPr>
            <a:r>
              <a:rPr lang="en-US" altLang="zh-CN" sz="3200" dirty="0"/>
              <a:t>Unique patterns </a:t>
            </a:r>
            <a:r>
              <a:rPr lang="en-US" altLang="zh-CN" sz="3200" dirty="0" smtClean="0"/>
              <a:t>for different positions</a:t>
            </a:r>
            <a:endParaRPr lang="zh-CN" altLang="en-US" sz="3200" dirty="0"/>
          </a:p>
        </p:txBody>
      </p:sp>
      <p:sp>
        <p:nvSpPr>
          <p:cNvPr id="9" name="矩形 8"/>
          <p:cNvSpPr/>
          <p:nvPr/>
        </p:nvSpPr>
        <p:spPr>
          <a:xfrm>
            <a:off x="257612" y="5262552"/>
            <a:ext cx="110580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charset="2"/>
              <a:buChar char="l"/>
            </a:pPr>
            <a:r>
              <a:rPr lang="en-US" altLang="zh-CN" sz="3200" dirty="0"/>
              <a:t>Delay of the peak in differential IR estimation to</a:t>
            </a:r>
            <a:r>
              <a:rPr lang="zh-CN" altLang="en-US" sz="3200" dirty="0"/>
              <a:t> </a:t>
            </a:r>
            <a:r>
              <a:rPr lang="en-US" altLang="zh-CN" sz="3200" dirty="0"/>
              <a:t>determine the </a:t>
            </a:r>
            <a:r>
              <a:rPr lang="en-US" altLang="zh-CN" sz="3200" dirty="0" smtClean="0"/>
              <a:t>touch position </a:t>
            </a:r>
            <a:endParaRPr lang="en-US" altLang="zh-CN" sz="3200" dirty="0"/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9678" y="520678"/>
            <a:ext cx="5108460" cy="1787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64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文本框 24"/>
          <p:cNvSpPr txBox="1"/>
          <p:nvPr/>
        </p:nvSpPr>
        <p:spPr>
          <a:xfrm>
            <a:off x="285390" y="1577268"/>
            <a:ext cx="8070771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dirty="0" smtClean="0"/>
              <a:t>Real-time APP works on COTS mobile phone:</a:t>
            </a:r>
          </a:p>
          <a:p>
            <a:pPr marL="342900" indent="-342900">
              <a:lnSpc>
                <a:spcPct val="150000"/>
              </a:lnSpc>
              <a:buFont typeface="Wingdings" charset="2"/>
              <a:buChar char="l"/>
            </a:pPr>
            <a:r>
              <a:rPr lang="en-US" altLang="zh-CN" sz="3200" dirty="0" smtClean="0"/>
              <a:t>Use </a:t>
            </a:r>
            <a:r>
              <a:rPr lang="en-US" altLang="zh-CN" sz="3200" dirty="0"/>
              <a:t>rear speaker, top microphone, and bottom microphone </a:t>
            </a:r>
          </a:p>
          <a:p>
            <a:pPr marL="342900" indent="-342900">
              <a:lnSpc>
                <a:spcPct val="150000"/>
              </a:lnSpc>
              <a:buFont typeface="Wingdings" charset="2"/>
              <a:buChar char="l"/>
            </a:pPr>
            <a:r>
              <a:rPr lang="en-US" altLang="zh-CN" sz="3200" dirty="0" smtClean="0"/>
              <a:t>Enable </a:t>
            </a:r>
            <a:r>
              <a:rPr lang="en-US" altLang="zh-CN" sz="3200" dirty="0"/>
              <a:t>touch gestures, </a:t>
            </a:r>
            <a:r>
              <a:rPr lang="en-US" altLang="zh-CN" sz="3200" i="1" dirty="0"/>
              <a:t>e.g.</a:t>
            </a:r>
            <a:r>
              <a:rPr lang="en-US" altLang="zh-CN" sz="3200" dirty="0"/>
              <a:t>, scrolling, </a:t>
            </a:r>
            <a:r>
              <a:rPr lang="en-US" altLang="zh-CN" sz="3200" dirty="0" smtClean="0"/>
              <a:t>swiping</a:t>
            </a:r>
            <a:r>
              <a:rPr lang="en-US" altLang="zh-CN" sz="3200" dirty="0"/>
              <a:t>, and </a:t>
            </a:r>
            <a:r>
              <a:rPr lang="en-US" altLang="zh-CN" sz="3200" dirty="0" smtClean="0"/>
              <a:t>tapping</a:t>
            </a:r>
            <a:endParaRPr lang="en-US" altLang="zh-CN" sz="3200" dirty="0"/>
          </a:p>
          <a:p>
            <a:pPr marL="342900" indent="-342900">
              <a:lnSpc>
                <a:spcPct val="150000"/>
              </a:lnSpc>
              <a:buFont typeface="Wingdings" charset="2"/>
              <a:buChar char="l"/>
            </a:pPr>
            <a:r>
              <a:rPr lang="en-US" altLang="zh-CN" sz="3200" dirty="0"/>
              <a:t>Conduct on four </a:t>
            </a:r>
            <a:r>
              <a:rPr lang="en-US" altLang="zh-CN" sz="3200" dirty="0" smtClean="0"/>
              <a:t>different kinds of smartphones</a:t>
            </a:r>
            <a:endParaRPr lang="en-US" altLang="zh-CN" sz="3200" dirty="0"/>
          </a:p>
        </p:txBody>
      </p:sp>
      <p:sp>
        <p:nvSpPr>
          <p:cNvPr id="6" name="标题 1"/>
          <p:cNvSpPr txBox="1">
            <a:spLocks/>
          </p:cNvSpPr>
          <p:nvPr/>
        </p:nvSpPr>
        <p:spPr>
          <a:xfrm>
            <a:off x="315495" y="264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en-US" altLang="zh-CN" b="1" dirty="0" smtClean="0">
                <a:latin typeface="+mn-lt"/>
              </a:rPr>
              <a:t>Implementation</a:t>
            </a:r>
            <a:endParaRPr kumimoji="1" lang="zh-CN" altLang="en-US" b="1" dirty="0">
              <a:latin typeface="+mn-lt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53550" y="1402554"/>
            <a:ext cx="2362200" cy="4445000"/>
          </a:xfrm>
          <a:prstGeom prst="rect">
            <a:avLst/>
          </a:prstGeom>
        </p:spPr>
      </p:pic>
      <p:sp>
        <p:nvSpPr>
          <p:cNvPr id="7" name="椭圆 6"/>
          <p:cNvSpPr/>
          <p:nvPr/>
        </p:nvSpPr>
        <p:spPr>
          <a:xfrm>
            <a:off x="9518209" y="4563721"/>
            <a:ext cx="571500" cy="933450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10089708" y="4519090"/>
            <a:ext cx="16260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2800" dirty="0" smtClean="0">
                <a:solidFill>
                  <a:srgbClr val="FF0000"/>
                </a:solidFill>
              </a:rPr>
              <a:t>Speaker</a:t>
            </a:r>
            <a:endParaRPr kumimoji="1" lang="zh-CN" altLang="en-US" sz="2800" dirty="0">
              <a:solidFill>
                <a:srgbClr val="FF0000"/>
              </a:solidFill>
            </a:endParaRPr>
          </a:p>
        </p:txBody>
      </p:sp>
      <p:sp>
        <p:nvSpPr>
          <p:cNvPr id="9" name="椭圆 8"/>
          <p:cNvSpPr/>
          <p:nvPr/>
        </p:nvSpPr>
        <p:spPr>
          <a:xfrm>
            <a:off x="10902728" y="5528792"/>
            <a:ext cx="274213" cy="445018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11251757" y="5497171"/>
            <a:ext cx="7742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2800" smtClean="0">
                <a:solidFill>
                  <a:srgbClr val="FF0000"/>
                </a:solidFill>
              </a:rPr>
              <a:t>Mic</a:t>
            </a:r>
            <a:endParaRPr kumimoji="1" lang="zh-CN" altLang="en-US" sz="2800" dirty="0">
              <a:solidFill>
                <a:srgbClr val="FF0000"/>
              </a:solidFill>
            </a:endParaRPr>
          </a:p>
        </p:txBody>
      </p:sp>
      <p:sp>
        <p:nvSpPr>
          <p:cNvPr id="11" name="椭圆 10"/>
          <p:cNvSpPr/>
          <p:nvPr/>
        </p:nvSpPr>
        <p:spPr>
          <a:xfrm>
            <a:off x="10699306" y="1258984"/>
            <a:ext cx="274213" cy="445018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11176941" y="1140944"/>
            <a:ext cx="8130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2800" dirty="0" smtClean="0">
                <a:solidFill>
                  <a:srgbClr val="FF0000"/>
                </a:solidFill>
              </a:rPr>
              <a:t>Mic</a:t>
            </a:r>
            <a:endParaRPr kumimoji="1" lang="zh-CN" altLang="en-US" sz="2800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50595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b="1" dirty="0" smtClean="0">
                <a:latin typeface="+mn-lt"/>
                <a:ea typeface="Comic Sans MS" charset="0"/>
                <a:cs typeface="Comic Sans MS" charset="0"/>
              </a:rPr>
              <a:t>Motivation</a:t>
            </a:r>
            <a:endParaRPr kumimoji="1" lang="zh-CN" altLang="en-US" b="1" dirty="0">
              <a:latin typeface="+mn-lt"/>
              <a:ea typeface="Comic Sans MS" charset="0"/>
              <a:cs typeface="Comic Sans MS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0315" y="1595438"/>
            <a:ext cx="2767149" cy="47244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/>
          <a:srcRect l="1" r="1412"/>
          <a:stretch/>
        </p:blipFill>
        <p:spPr>
          <a:xfrm>
            <a:off x="3577168" y="2286853"/>
            <a:ext cx="1753441" cy="314239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clrChange>
              <a:clrFrom>
                <a:srgbClr val="F9F9F9"/>
              </a:clrFrom>
              <a:clrTo>
                <a:srgbClr val="F9F9F9">
                  <a:alpha val="0"/>
                </a:srgbClr>
              </a:clrTo>
            </a:clrChange>
          </a:blip>
          <a:stretch>
            <a:fillRect/>
          </a:stretch>
        </p:blipFill>
        <p:spPr>
          <a:xfrm rot="19941474">
            <a:off x="2932058" y="1574215"/>
            <a:ext cx="4111300" cy="5469816"/>
          </a:xfrm>
          <a:prstGeom prst="rect">
            <a:avLst/>
          </a:prstGeom>
        </p:spPr>
      </p:pic>
      <p:grpSp>
        <p:nvGrpSpPr>
          <p:cNvPr id="9" name="组 8"/>
          <p:cNvGrpSpPr/>
          <p:nvPr/>
        </p:nvGrpSpPr>
        <p:grpSpPr>
          <a:xfrm>
            <a:off x="6716418" y="2244358"/>
            <a:ext cx="2713331" cy="1889492"/>
            <a:chOff x="6716418" y="2244358"/>
            <a:chExt cx="2713331" cy="1889492"/>
          </a:xfrm>
        </p:grpSpPr>
        <p:sp>
          <p:nvSpPr>
            <p:cNvPr id="7" name="圆角矩形标注 6"/>
            <p:cNvSpPr/>
            <p:nvPr/>
          </p:nvSpPr>
          <p:spPr>
            <a:xfrm>
              <a:off x="6716418" y="2244358"/>
              <a:ext cx="2713331" cy="1889492"/>
            </a:xfrm>
            <a:prstGeom prst="wedgeRoundRectCallout">
              <a:avLst>
                <a:gd name="adj1" fmla="val -91510"/>
                <a:gd name="adj2" fmla="val 41437"/>
                <a:gd name="adj3" fmla="val 16667"/>
              </a:avLst>
            </a:prstGeom>
            <a:ln w="285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005560" y="2555081"/>
              <a:ext cx="2144050" cy="1178720"/>
            </a:xfrm>
            <a:prstGeom prst="rect">
              <a:avLst/>
            </a:prstGeom>
          </p:spPr>
        </p:pic>
      </p:grpSp>
      <p:sp>
        <p:nvSpPr>
          <p:cNvPr id="10" name="文本框 9"/>
          <p:cNvSpPr txBox="1"/>
          <p:nvPr/>
        </p:nvSpPr>
        <p:spPr>
          <a:xfrm>
            <a:off x="7259344" y="5136862"/>
            <a:ext cx="3981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600" dirty="0" smtClean="0">
                <a:solidFill>
                  <a:srgbClr val="FF0000"/>
                </a:solidFill>
              </a:rPr>
              <a:t>Occlusion problems !</a:t>
            </a:r>
            <a:endParaRPr kumimoji="1" lang="zh-CN" alt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456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文本框 24"/>
          <p:cNvSpPr txBox="1"/>
          <p:nvPr/>
        </p:nvSpPr>
        <p:spPr>
          <a:xfrm>
            <a:off x="1313403" y="5288340"/>
            <a:ext cx="1004039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charset="2"/>
              <a:buChar char="l"/>
            </a:pPr>
            <a:r>
              <a:rPr lang="en-US" altLang="zh-CN" sz="3200" dirty="0"/>
              <a:t>Average movement distance error of 3.59 mm </a:t>
            </a:r>
          </a:p>
          <a:p>
            <a:pPr marL="342900" indent="-342900">
              <a:lnSpc>
                <a:spcPct val="150000"/>
              </a:lnSpc>
              <a:buFont typeface="Wingdings" charset="2"/>
              <a:buChar char="l"/>
            </a:pPr>
            <a:r>
              <a:rPr lang="en-US" altLang="zh-CN" sz="3200" dirty="0"/>
              <a:t>Movement distance with speeds from 2 cm/s to 12 cm/s 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216" y="1681619"/>
            <a:ext cx="5406283" cy="341361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2780" y="1681619"/>
            <a:ext cx="5391922" cy="3404542"/>
          </a:xfrm>
          <a:prstGeom prst="rect">
            <a:avLst/>
          </a:prstGeom>
        </p:spPr>
      </p:pic>
      <p:sp>
        <p:nvSpPr>
          <p:cNvPr id="10" name="标题 1"/>
          <p:cNvSpPr txBox="1">
            <a:spLocks/>
          </p:cNvSpPr>
          <p:nvPr/>
        </p:nvSpPr>
        <p:spPr>
          <a:xfrm>
            <a:off x="315495" y="264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en-US" altLang="zh-CN" b="1" dirty="0" smtClean="0">
                <a:latin typeface="+mn-lt"/>
              </a:rPr>
              <a:t>Finger movement accuracy</a:t>
            </a:r>
            <a:endParaRPr kumimoji="1" lang="zh-CN" altLang="en-US" b="1" dirty="0">
              <a:latin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96230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文本框 24"/>
          <p:cNvSpPr txBox="1"/>
          <p:nvPr/>
        </p:nvSpPr>
        <p:spPr>
          <a:xfrm>
            <a:off x="1122236" y="4549676"/>
            <a:ext cx="857354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charset="2"/>
              <a:buChar char="l"/>
            </a:pPr>
            <a:r>
              <a:rPr lang="en-US" altLang="zh-CN" sz="3200" dirty="0"/>
              <a:t>Robust for different diameters and holding styles</a:t>
            </a:r>
          </a:p>
          <a:p>
            <a:pPr marL="342900" indent="-342900">
              <a:lnSpc>
                <a:spcPct val="150000"/>
              </a:lnSpc>
              <a:buFont typeface="Wingdings" charset="2"/>
              <a:buChar char="l"/>
            </a:pPr>
            <a:r>
              <a:rPr lang="en-US" altLang="zh-CN" sz="3200" dirty="0"/>
              <a:t>Robust to other interfering movements</a:t>
            </a:r>
          </a:p>
          <a:p>
            <a:pPr marL="342900" indent="-342900">
              <a:lnSpc>
                <a:spcPct val="150000"/>
              </a:lnSpc>
              <a:buFont typeface="Wingdings" charset="2"/>
              <a:buChar char="l"/>
            </a:pPr>
            <a:r>
              <a:rPr lang="en-US" altLang="zh-CN" sz="3200" dirty="0"/>
              <a:t>Robust to background audible acoustic noises 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858" y="1328206"/>
            <a:ext cx="5193942" cy="3279534"/>
          </a:xfrm>
          <a:prstGeom prst="rect">
            <a:avLst/>
          </a:prstGeom>
        </p:spPr>
      </p:pic>
      <p:sp>
        <p:nvSpPr>
          <p:cNvPr id="8" name="标题 1"/>
          <p:cNvSpPr txBox="1">
            <a:spLocks/>
          </p:cNvSpPr>
          <p:nvPr/>
        </p:nvSpPr>
        <p:spPr>
          <a:xfrm>
            <a:off x="315495" y="264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en-US" altLang="zh-CN" b="1" dirty="0" smtClean="0">
                <a:latin typeface="+mn-lt"/>
              </a:rPr>
              <a:t>Finger movement robustness</a:t>
            </a:r>
            <a:endParaRPr kumimoji="1" lang="zh-CN" altLang="en-US" b="1" dirty="0">
              <a:latin typeface="+mn-lt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76691" y="1328206"/>
            <a:ext cx="1582113" cy="297709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>
            <a:clrChange>
              <a:clrFrom>
                <a:srgbClr val="F9F9F9"/>
              </a:clrFrom>
              <a:clrTo>
                <a:srgbClr val="F9F9F9">
                  <a:alpha val="0"/>
                </a:srgbClr>
              </a:clrTo>
            </a:clrChange>
          </a:blip>
          <a:stretch>
            <a:fillRect/>
          </a:stretch>
        </p:blipFill>
        <p:spPr>
          <a:xfrm rot="19941474">
            <a:off x="6797463" y="1871135"/>
            <a:ext cx="1913226" cy="254542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200" y="2139128"/>
            <a:ext cx="1371600" cy="2286000"/>
          </a:xfrm>
          <a:prstGeom prst="rect">
            <a:avLst/>
          </a:prstGeom>
        </p:spPr>
      </p:pic>
      <p:cxnSp>
        <p:nvCxnSpPr>
          <p:cNvPr id="9" name="直线箭头连接符 8"/>
          <p:cNvCxnSpPr/>
          <p:nvPr/>
        </p:nvCxnSpPr>
        <p:spPr>
          <a:xfrm flipH="1">
            <a:off x="10535270" y="4299399"/>
            <a:ext cx="1162049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左大括号 9"/>
          <p:cNvSpPr/>
          <p:nvPr/>
        </p:nvSpPr>
        <p:spPr>
          <a:xfrm rot="5400000">
            <a:off x="9076628" y="1178630"/>
            <a:ext cx="603338" cy="2313946"/>
          </a:xfrm>
          <a:prstGeom prst="lef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8128334" y="1382901"/>
            <a:ext cx="36064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200" dirty="0" smtClean="0"/>
              <a:t>Jamming distance</a:t>
            </a:r>
            <a:endParaRPr kumimoji="1" lang="zh-CN" altLang="en-US" sz="32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05672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文本框 24"/>
          <p:cNvSpPr txBox="1"/>
          <p:nvPr/>
        </p:nvSpPr>
        <p:spPr>
          <a:xfrm>
            <a:off x="1200150" y="4560818"/>
            <a:ext cx="10439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charset="2"/>
              <a:buChar char="l"/>
            </a:pPr>
            <a:r>
              <a:rPr lang="en-US" altLang="zh-CN" sz="3200" dirty="0"/>
              <a:t>Touch detection rate of 98% at the back of the phone </a:t>
            </a:r>
          </a:p>
          <a:p>
            <a:pPr marL="342900" indent="-342900">
              <a:lnSpc>
                <a:spcPct val="150000"/>
              </a:lnSpc>
              <a:buFont typeface="Wingdings" charset="2"/>
              <a:buChar char="l"/>
            </a:pPr>
            <a:r>
              <a:rPr lang="en-US" altLang="zh-CN" sz="3200" dirty="0"/>
              <a:t>Average accuracy of 87.82% for classifying touches to three different regions of the phone. 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495" y="1447358"/>
            <a:ext cx="4808593" cy="2994308"/>
          </a:xfrm>
          <a:prstGeom prst="rect">
            <a:avLst/>
          </a:prstGeom>
        </p:spPr>
      </p:pic>
      <p:sp>
        <p:nvSpPr>
          <p:cNvPr id="10" name="标题 1"/>
          <p:cNvSpPr txBox="1">
            <a:spLocks/>
          </p:cNvSpPr>
          <p:nvPr/>
        </p:nvSpPr>
        <p:spPr>
          <a:xfrm>
            <a:off x="315495" y="264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en-US" altLang="zh-CN" b="1" dirty="0" smtClean="0">
                <a:latin typeface="+mn-lt"/>
              </a:rPr>
              <a:t>Touch measurement accuracy</a:t>
            </a:r>
            <a:endParaRPr kumimoji="1" lang="zh-CN" altLang="en-US" b="1" dirty="0">
              <a:latin typeface="+mn-lt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0506" y="1936750"/>
            <a:ext cx="5733143" cy="2006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1840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文本框 24"/>
          <p:cNvSpPr txBox="1"/>
          <p:nvPr/>
        </p:nvSpPr>
        <p:spPr>
          <a:xfrm>
            <a:off x="5781001" y="5433060"/>
            <a:ext cx="641099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charset="2"/>
              <a:buChar char="l"/>
            </a:pPr>
            <a:r>
              <a:rPr lang="en-US" altLang="zh-CN" sz="3200" dirty="0"/>
              <a:t>Only 193.1ms slower than the touchscreen. </a:t>
            </a:r>
          </a:p>
          <a:p>
            <a:pPr marL="342900" indent="-342900">
              <a:lnSpc>
                <a:spcPct val="150000"/>
              </a:lnSpc>
              <a:buFont typeface="Wingdings" charset="2"/>
              <a:buChar char="l"/>
            </a:pPr>
            <a:endParaRPr lang="en-US" altLang="zh-CN" sz="3200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088" y="1406304"/>
            <a:ext cx="3996361" cy="532848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1001" y="1406305"/>
            <a:ext cx="5344199" cy="4091525"/>
          </a:xfrm>
          <a:prstGeom prst="rect">
            <a:avLst/>
          </a:prstGeom>
        </p:spPr>
      </p:pic>
      <p:sp>
        <p:nvSpPr>
          <p:cNvPr id="7" name="标题 1"/>
          <p:cNvSpPr txBox="1">
            <a:spLocks/>
          </p:cNvSpPr>
          <p:nvPr/>
        </p:nvSpPr>
        <p:spPr>
          <a:xfrm>
            <a:off x="315495" y="264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en-US" altLang="zh-CN" b="1" dirty="0">
                <a:latin typeface="+mn-lt"/>
              </a:rPr>
              <a:t>Case </a:t>
            </a:r>
            <a:r>
              <a:rPr kumimoji="1" lang="en-US" altLang="zh-CN" b="1" dirty="0" smtClean="0">
                <a:latin typeface="+mn-lt"/>
              </a:rPr>
              <a:t>study</a:t>
            </a:r>
            <a:r>
              <a:rPr kumimoji="1" lang="en-US" altLang="zh-CN" b="1" dirty="0">
                <a:latin typeface="+mn-lt"/>
              </a:rPr>
              <a:t>: </a:t>
            </a:r>
            <a:r>
              <a:rPr kumimoji="1" lang="en-US" altLang="zh-CN" b="1" dirty="0" err="1" smtClean="0">
                <a:latin typeface="+mn-lt"/>
              </a:rPr>
              <a:t>VSkinScrolling</a:t>
            </a:r>
            <a:endParaRPr kumimoji="1" lang="zh-CN" altLang="en-US" b="1" dirty="0">
              <a:latin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54479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文本框 24"/>
          <p:cNvSpPr txBox="1"/>
          <p:nvPr/>
        </p:nvSpPr>
        <p:spPr>
          <a:xfrm>
            <a:off x="4876799" y="5198596"/>
            <a:ext cx="770616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charset="2"/>
              <a:buChar char="l"/>
            </a:pPr>
            <a:r>
              <a:rPr lang="en-US" altLang="zh-CN" sz="3200" dirty="0"/>
              <a:t>Only 112.7ms slower than the </a:t>
            </a:r>
            <a:r>
              <a:rPr lang="en-US" altLang="zh-CN" sz="3200" dirty="0" smtClean="0"/>
              <a:t>screen </a:t>
            </a:r>
            <a:endParaRPr lang="en-US" altLang="zh-CN" sz="3200" dirty="0"/>
          </a:p>
          <a:p>
            <a:pPr marL="342900" indent="-342900">
              <a:lnSpc>
                <a:spcPct val="150000"/>
              </a:lnSpc>
              <a:buFont typeface="Wingdings" charset="2"/>
              <a:buChar char="l"/>
            </a:pPr>
            <a:r>
              <a:rPr lang="en-US" altLang="zh-CN" sz="3200" dirty="0"/>
              <a:t>Direction recognition accuracy of 94.5% </a:t>
            </a:r>
          </a:p>
          <a:p>
            <a:pPr marL="342900" indent="-342900">
              <a:lnSpc>
                <a:spcPct val="150000"/>
              </a:lnSpc>
              <a:buFont typeface="Wingdings" charset="2"/>
              <a:buChar char="l"/>
            </a:pPr>
            <a:endParaRPr lang="en-US" altLang="zh-CN" sz="24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164" y="1328206"/>
            <a:ext cx="4125635" cy="550084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4616" y="1418281"/>
            <a:ext cx="4926479" cy="3771719"/>
          </a:xfrm>
          <a:prstGeom prst="rect">
            <a:avLst/>
          </a:prstGeom>
        </p:spPr>
      </p:pic>
      <p:sp>
        <p:nvSpPr>
          <p:cNvPr id="8" name="标题 1"/>
          <p:cNvSpPr txBox="1">
            <a:spLocks/>
          </p:cNvSpPr>
          <p:nvPr/>
        </p:nvSpPr>
        <p:spPr>
          <a:xfrm>
            <a:off x="315495" y="264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en-US" altLang="zh-CN" b="1" dirty="0">
                <a:latin typeface="+mn-lt"/>
              </a:rPr>
              <a:t>Case </a:t>
            </a:r>
            <a:r>
              <a:rPr kumimoji="1" lang="en-US" altLang="zh-CN" b="1" dirty="0" smtClean="0">
                <a:latin typeface="+mn-lt"/>
              </a:rPr>
              <a:t>study</a:t>
            </a:r>
            <a:r>
              <a:rPr kumimoji="1" lang="en-US" altLang="zh-CN" b="1" dirty="0">
                <a:latin typeface="+mn-lt"/>
              </a:rPr>
              <a:t>: </a:t>
            </a:r>
            <a:r>
              <a:rPr kumimoji="1" lang="en-US" altLang="zh-CN" b="1" dirty="0" err="1" smtClean="0">
                <a:latin typeface="+mn-lt"/>
              </a:rPr>
              <a:t>VSkinSwiping</a:t>
            </a:r>
            <a:endParaRPr kumimoji="1" lang="zh-CN" altLang="en-US" b="1" dirty="0">
              <a:latin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12030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4" descr="Image result for input on smart watch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+mj-lt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563145" y="1458496"/>
            <a:ext cx="10828755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/>
              <a:t>Sensing touch gestures on all surfaces of mobile devices by separating the </a:t>
            </a:r>
            <a:r>
              <a:rPr lang="en-US" altLang="zh-CN" sz="2800" dirty="0">
                <a:solidFill>
                  <a:srgbClr val="FF0000"/>
                </a:solidFill>
              </a:rPr>
              <a:t>structure-borne</a:t>
            </a:r>
            <a:r>
              <a:rPr lang="en-US" altLang="zh-CN" sz="2800" dirty="0"/>
              <a:t> and the </a:t>
            </a:r>
            <a:r>
              <a:rPr lang="en-US" altLang="zh-CN" sz="2800" dirty="0">
                <a:solidFill>
                  <a:srgbClr val="FF0000"/>
                </a:solidFill>
              </a:rPr>
              <a:t>air-borne</a:t>
            </a:r>
            <a:r>
              <a:rPr lang="en-US" altLang="zh-CN" sz="2800" dirty="0"/>
              <a:t> sound signals. </a:t>
            </a:r>
          </a:p>
          <a:p>
            <a:pPr marL="342900" indent="-342900">
              <a:lnSpc>
                <a:spcPct val="150000"/>
              </a:lnSpc>
              <a:buFont typeface="Wingdings" charset="2"/>
              <a:buChar char="l"/>
            </a:pPr>
            <a:r>
              <a:rPr lang="en-US" altLang="zh-CN" sz="2800" dirty="0" smtClean="0"/>
              <a:t>Different </a:t>
            </a:r>
            <a:r>
              <a:rPr lang="en-US" altLang="zh-CN" sz="2800" dirty="0"/>
              <a:t>kinds of touch gestures </a:t>
            </a:r>
          </a:p>
          <a:p>
            <a:pPr>
              <a:lnSpc>
                <a:spcPct val="150000"/>
              </a:lnSpc>
            </a:pPr>
            <a:r>
              <a:rPr lang="en-US" altLang="zh-CN" sz="2800" dirty="0"/>
              <a:t>	</a:t>
            </a:r>
            <a:r>
              <a:rPr lang="en-US" altLang="zh-CN" sz="2800" dirty="0">
                <a:solidFill>
                  <a:srgbClr val="FF0000"/>
                </a:solidFill>
              </a:rPr>
              <a:t>swiping, tapping, scrolling</a:t>
            </a:r>
          </a:p>
          <a:p>
            <a:pPr marL="342900" indent="-342900">
              <a:lnSpc>
                <a:spcPct val="150000"/>
              </a:lnSpc>
              <a:buFont typeface="Wingdings" charset="2"/>
              <a:buChar char="l"/>
            </a:pPr>
            <a:r>
              <a:rPr lang="en-US" altLang="zh-CN" sz="2800" dirty="0"/>
              <a:t>Fine-grained gesture measurement</a:t>
            </a:r>
          </a:p>
          <a:p>
            <a:pPr lvl="1">
              <a:lnSpc>
                <a:spcPct val="150000"/>
              </a:lnSpc>
            </a:pPr>
            <a:r>
              <a:rPr lang="en-US" altLang="zh-CN" sz="2800" dirty="0"/>
              <a:t>	</a:t>
            </a:r>
            <a:r>
              <a:rPr lang="en-US" altLang="zh-CN" sz="2800" dirty="0">
                <a:solidFill>
                  <a:srgbClr val="FF0000"/>
                </a:solidFill>
              </a:rPr>
              <a:t>mm-level distance accuracy, speed robustness</a:t>
            </a:r>
          </a:p>
          <a:p>
            <a:pPr marL="342900" indent="-342900">
              <a:lnSpc>
                <a:spcPct val="150000"/>
              </a:lnSpc>
              <a:buFont typeface="Wingdings" charset="2"/>
              <a:buChar char="l"/>
            </a:pPr>
            <a:r>
              <a:rPr lang="en-US" altLang="zh-CN" sz="2800" dirty="0"/>
              <a:t>Low computational cost </a:t>
            </a:r>
          </a:p>
          <a:p>
            <a:pPr>
              <a:lnSpc>
                <a:spcPct val="150000"/>
              </a:lnSpc>
            </a:pPr>
            <a:r>
              <a:rPr lang="en-US" altLang="zh-CN" sz="2800" dirty="0"/>
              <a:t>	</a:t>
            </a:r>
            <a:r>
              <a:rPr lang="en-US" altLang="zh-CN" sz="2800" dirty="0">
                <a:solidFill>
                  <a:srgbClr val="FF0000"/>
                </a:solidFill>
              </a:rPr>
              <a:t>real time APP works on mobile devices</a:t>
            </a:r>
          </a:p>
        </p:txBody>
      </p:sp>
      <p:sp>
        <p:nvSpPr>
          <p:cNvPr id="7" name="标题 1"/>
          <p:cNvSpPr txBox="1">
            <a:spLocks/>
          </p:cNvSpPr>
          <p:nvPr/>
        </p:nvSpPr>
        <p:spPr>
          <a:xfrm>
            <a:off x="315495" y="264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en-US" altLang="zh-CN" b="1" dirty="0" smtClean="0">
                <a:latin typeface="+mn-lt"/>
              </a:rPr>
              <a:t>Conclusion</a:t>
            </a:r>
            <a:endParaRPr kumimoji="1" lang="zh-CN" altLang="en-US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88030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4" descr="Image result for input on smart watch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+mj-lt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601245" y="2296696"/>
            <a:ext cx="1082875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5400" b="1" i="1" dirty="0" smtClean="0"/>
              <a:t>Thank you </a:t>
            </a:r>
          </a:p>
          <a:p>
            <a:pPr algn="ctr">
              <a:lnSpc>
                <a:spcPct val="150000"/>
              </a:lnSpc>
            </a:pPr>
            <a:r>
              <a:rPr lang="en-US" altLang="zh-CN" sz="5400" b="1" i="1" dirty="0" smtClean="0"/>
              <a:t>Q&amp;A</a:t>
            </a:r>
            <a:endParaRPr lang="en-US" altLang="zh-CN" sz="5400" b="1" i="1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8313" y="19125"/>
            <a:ext cx="1308412" cy="1644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181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b="1" dirty="0" smtClean="0">
                <a:latin typeface="+mn-lt"/>
                <a:ea typeface="Comic Sans MS" charset="0"/>
                <a:cs typeface="Comic Sans MS" charset="0"/>
              </a:rPr>
              <a:t>Motivation</a:t>
            </a:r>
            <a:endParaRPr kumimoji="1" lang="zh-CN" altLang="en-US" b="1" dirty="0">
              <a:latin typeface="+mn-lt"/>
              <a:ea typeface="Comic Sans MS" charset="0"/>
              <a:cs typeface="Comic Sans MS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0315" y="1595438"/>
            <a:ext cx="2767149" cy="47244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/>
          <a:srcRect l="1" r="1412"/>
          <a:stretch/>
        </p:blipFill>
        <p:spPr>
          <a:xfrm>
            <a:off x="3577168" y="2286853"/>
            <a:ext cx="1753441" cy="314239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clrChange>
              <a:clrFrom>
                <a:srgbClr val="F9F9F9"/>
              </a:clrFrom>
              <a:clrTo>
                <a:srgbClr val="F9F9F9">
                  <a:alpha val="0"/>
                </a:srgbClr>
              </a:clrTo>
            </a:clrChange>
          </a:blip>
          <a:stretch>
            <a:fillRect/>
          </a:stretch>
        </p:blipFill>
        <p:spPr>
          <a:xfrm rot="19941474">
            <a:off x="2932058" y="1574215"/>
            <a:ext cx="4111300" cy="5469816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6630239" y="4939538"/>
            <a:ext cx="49326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600">
                <a:solidFill>
                  <a:srgbClr val="FF0000"/>
                </a:solidFill>
              </a:rPr>
              <a:t>U</a:t>
            </a:r>
            <a:r>
              <a:rPr kumimoji="1" lang="en-US" altLang="zh-CN" sz="3600" smtClean="0">
                <a:solidFill>
                  <a:srgbClr val="FF0000"/>
                </a:solidFill>
              </a:rPr>
              <a:t>ser intentions confusion!</a:t>
            </a:r>
            <a:endParaRPr kumimoji="1" lang="zh-CN" altLang="en-US" sz="3600" dirty="0">
              <a:solidFill>
                <a:srgbClr val="FF0000"/>
              </a:solidFill>
            </a:endParaRPr>
          </a:p>
        </p:txBody>
      </p:sp>
      <p:sp>
        <p:nvSpPr>
          <p:cNvPr id="5" name="云形标注 4"/>
          <p:cNvSpPr/>
          <p:nvPr/>
        </p:nvSpPr>
        <p:spPr>
          <a:xfrm>
            <a:off x="6382134" y="1595438"/>
            <a:ext cx="3733415" cy="1890712"/>
          </a:xfrm>
          <a:prstGeom prst="cloudCallout">
            <a:avLst>
              <a:gd name="adj1" fmla="val -66597"/>
              <a:gd name="adj2" fmla="val 52424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3200" dirty="0" smtClean="0">
                <a:solidFill>
                  <a:schemeClr val="tx1"/>
                </a:solidFill>
              </a:rPr>
              <a:t>Click or Scroll?</a:t>
            </a:r>
            <a:endParaRPr kumimoji="1" lang="zh-CN" altLang="en-US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3588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b="1" dirty="0" smtClean="0">
                <a:latin typeface="+mn-lt"/>
                <a:ea typeface="Comic Sans MS" charset="0"/>
                <a:cs typeface="Comic Sans MS" charset="0"/>
              </a:rPr>
              <a:t>Motivation</a:t>
            </a:r>
            <a:endParaRPr kumimoji="1" lang="zh-CN" altLang="en-US" b="1" dirty="0">
              <a:latin typeface="+mn-lt"/>
              <a:ea typeface="Comic Sans MS" charset="0"/>
              <a:cs typeface="Comic Sans MS" charset="0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2215243"/>
            <a:ext cx="5524500" cy="3156857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7963739" y="5011520"/>
            <a:ext cx="32186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600" dirty="0" smtClean="0">
                <a:solidFill>
                  <a:srgbClr val="FF0000"/>
                </a:solidFill>
              </a:rPr>
              <a:t>Bad</a:t>
            </a:r>
            <a:r>
              <a:rPr kumimoji="1" lang="zh-CN" altLang="en-US" sz="3600" dirty="0" smtClean="0">
                <a:solidFill>
                  <a:srgbClr val="FF0000"/>
                </a:solidFill>
              </a:rPr>
              <a:t> </a:t>
            </a:r>
            <a:r>
              <a:rPr kumimoji="1" lang="en-US" altLang="zh-CN" sz="3600" dirty="0" smtClean="0">
                <a:solidFill>
                  <a:srgbClr val="FF0000"/>
                </a:solidFill>
              </a:rPr>
              <a:t>experience!</a:t>
            </a:r>
            <a:endParaRPr kumimoji="1" lang="zh-CN" altLang="en-US" sz="3600" dirty="0">
              <a:solidFill>
                <a:srgbClr val="FF0000"/>
              </a:solidFill>
            </a:endParaRPr>
          </a:p>
        </p:txBody>
      </p:sp>
      <p:sp>
        <p:nvSpPr>
          <p:cNvPr id="14" name="云形标注 13"/>
          <p:cNvSpPr/>
          <p:nvPr/>
        </p:nvSpPr>
        <p:spPr>
          <a:xfrm>
            <a:off x="7010400" y="1162050"/>
            <a:ext cx="4933950" cy="2189054"/>
          </a:xfrm>
          <a:prstGeom prst="cloudCallout">
            <a:avLst>
              <a:gd name="adj1" fmla="val -58103"/>
              <a:gd name="adj2" fmla="val 74180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3200" dirty="0" smtClean="0">
                <a:solidFill>
                  <a:schemeClr val="tx1"/>
                </a:solidFill>
              </a:rPr>
              <a:t>Too</a:t>
            </a:r>
            <a:r>
              <a:rPr kumimoji="1" lang="zh-CN" altLang="en-US" sz="3200" dirty="0" smtClean="0">
                <a:solidFill>
                  <a:schemeClr val="tx1"/>
                </a:solidFill>
              </a:rPr>
              <a:t> </a:t>
            </a:r>
            <a:r>
              <a:rPr kumimoji="1" lang="en-US" altLang="zh-CN" sz="3200" dirty="0" smtClean="0">
                <a:solidFill>
                  <a:schemeClr val="tx1"/>
                </a:solidFill>
              </a:rPr>
              <a:t>many buttons</a:t>
            </a:r>
            <a:r>
              <a:rPr kumimoji="1" lang="zh-CN" altLang="en-US" sz="3200" dirty="0" smtClean="0">
                <a:solidFill>
                  <a:schemeClr val="tx1"/>
                </a:solidFill>
              </a:rPr>
              <a:t> </a:t>
            </a:r>
            <a:endParaRPr kumimoji="1" lang="en-US" altLang="zh-CN" sz="3200" dirty="0" smtClean="0">
              <a:solidFill>
                <a:schemeClr val="tx1"/>
              </a:solidFill>
            </a:endParaRPr>
          </a:p>
          <a:p>
            <a:pPr algn="ctr"/>
            <a:r>
              <a:rPr kumimoji="1" lang="en-US" altLang="zh-CN" sz="3200" dirty="0" smtClean="0">
                <a:solidFill>
                  <a:schemeClr val="tx1"/>
                </a:solidFill>
              </a:rPr>
              <a:t>on the screen</a:t>
            </a:r>
            <a:endParaRPr kumimoji="1" lang="zh-CN" altLang="en-US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605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670175"/>
            <a:ext cx="10515600" cy="1325563"/>
          </a:xfrm>
        </p:spPr>
        <p:txBody>
          <a:bodyPr/>
          <a:lstStyle/>
          <a:p>
            <a:pPr algn="ctr"/>
            <a:r>
              <a:rPr kumimoji="1" lang="en-US" altLang="zh-CN" b="1" dirty="0" smtClean="0">
                <a:latin typeface="+mn-lt"/>
                <a:ea typeface="Comic Sans MS" charset="0"/>
                <a:cs typeface="Comic Sans MS" charset="0"/>
              </a:rPr>
              <a:t>If we can enable the touch gestures </a:t>
            </a:r>
            <a:br>
              <a:rPr kumimoji="1" lang="en-US" altLang="zh-CN" b="1" dirty="0" smtClean="0">
                <a:latin typeface="+mn-lt"/>
                <a:ea typeface="Comic Sans MS" charset="0"/>
                <a:cs typeface="Comic Sans MS" charset="0"/>
              </a:rPr>
            </a:br>
            <a:r>
              <a:rPr kumimoji="1" lang="en-US" altLang="zh-CN" b="1" dirty="0" smtClean="0">
                <a:latin typeface="+mn-lt"/>
                <a:ea typeface="Comic Sans MS" charset="0"/>
                <a:cs typeface="Comic Sans MS" charset="0"/>
              </a:rPr>
              <a:t>on </a:t>
            </a:r>
            <a:r>
              <a:rPr kumimoji="1" lang="en-US" altLang="zh-CN" b="1" dirty="0" smtClean="0">
                <a:solidFill>
                  <a:srgbClr val="FF0000"/>
                </a:solidFill>
                <a:latin typeface="+mn-lt"/>
                <a:ea typeface="Comic Sans MS" charset="0"/>
                <a:cs typeface="Comic Sans MS" charset="0"/>
              </a:rPr>
              <a:t>all surfaces of the mobile devices</a:t>
            </a:r>
            <a:r>
              <a:rPr kumimoji="1" lang="en-US" altLang="zh-CN" b="1" dirty="0" smtClean="0">
                <a:latin typeface="+mn-lt"/>
                <a:ea typeface="Comic Sans MS" charset="0"/>
                <a:cs typeface="Comic Sans MS" charset="0"/>
              </a:rPr>
              <a:t>? </a:t>
            </a:r>
            <a:endParaRPr kumimoji="1" lang="zh-CN" altLang="en-US" b="1" dirty="0">
              <a:latin typeface="+mn-lt"/>
              <a:ea typeface="Comic Sans MS" charset="0"/>
              <a:cs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7424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ptvideo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168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15495" y="2643"/>
            <a:ext cx="10515600" cy="1325563"/>
          </a:xfrm>
        </p:spPr>
        <p:txBody>
          <a:bodyPr/>
          <a:lstStyle/>
          <a:p>
            <a:r>
              <a:rPr kumimoji="1" lang="en-US" altLang="zh-CN" b="1" dirty="0" smtClean="0">
                <a:latin typeface="+mn-lt"/>
              </a:rPr>
              <a:t>Basic idea</a:t>
            </a:r>
            <a:endParaRPr kumimoji="1" lang="zh-CN" altLang="en-US" b="1" dirty="0">
              <a:latin typeface="+mn-lt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315495" y="2398028"/>
            <a:ext cx="639010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dirty="0" err="1"/>
              <a:t>VSkin</a:t>
            </a:r>
            <a:r>
              <a:rPr lang="en-US" altLang="zh-CN" sz="3200" dirty="0"/>
              <a:t> utilizes the built-in </a:t>
            </a:r>
            <a:r>
              <a:rPr lang="en-US" altLang="zh-CN" sz="3200" dirty="0">
                <a:solidFill>
                  <a:srgbClr val="FF0000"/>
                </a:solidFill>
              </a:rPr>
              <a:t>speakers</a:t>
            </a:r>
            <a:r>
              <a:rPr lang="en-US" altLang="zh-CN" sz="3200" dirty="0"/>
              <a:t> </a:t>
            </a:r>
            <a:endParaRPr lang="zh-CN" altLang="en-US" sz="3200" dirty="0" smtClean="0"/>
          </a:p>
          <a:p>
            <a:pPr>
              <a:lnSpc>
                <a:spcPct val="150000"/>
              </a:lnSpc>
            </a:pPr>
            <a:r>
              <a:rPr lang="en-US" altLang="zh-CN" sz="3200" dirty="0" smtClean="0"/>
              <a:t>and </a:t>
            </a:r>
            <a:r>
              <a:rPr lang="en-US" altLang="zh-CN" sz="3200" dirty="0">
                <a:solidFill>
                  <a:srgbClr val="FF0000"/>
                </a:solidFill>
              </a:rPr>
              <a:t>microphones</a:t>
            </a:r>
            <a:r>
              <a:rPr lang="en-US" altLang="zh-CN" sz="3200" dirty="0"/>
              <a:t> to </a:t>
            </a:r>
            <a:r>
              <a:rPr lang="en-US" altLang="zh-CN" sz="3200" dirty="0" smtClean="0"/>
              <a:t>send </a:t>
            </a:r>
            <a:r>
              <a:rPr lang="en-US" altLang="zh-CN" sz="3200" dirty="0"/>
              <a:t>and receive </a:t>
            </a:r>
            <a:r>
              <a:rPr lang="en-US" altLang="zh-CN" sz="3200" dirty="0" smtClean="0">
                <a:solidFill>
                  <a:srgbClr val="FF0000"/>
                </a:solidFill>
              </a:rPr>
              <a:t>ultrasound </a:t>
            </a:r>
            <a:r>
              <a:rPr lang="en-US" altLang="zh-CN" sz="3200" dirty="0">
                <a:solidFill>
                  <a:srgbClr val="FF0000"/>
                </a:solidFill>
              </a:rPr>
              <a:t>signals </a:t>
            </a:r>
            <a:r>
              <a:rPr lang="en-US" altLang="zh-CN" sz="3200" dirty="0"/>
              <a:t>for touch-sensing.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5600" y="1328206"/>
            <a:ext cx="2362200" cy="4445000"/>
          </a:xfrm>
          <a:prstGeom prst="rect">
            <a:avLst/>
          </a:prstGeom>
        </p:spPr>
      </p:pic>
      <p:sp>
        <p:nvSpPr>
          <p:cNvPr id="6" name="椭圆 5"/>
          <p:cNvSpPr/>
          <p:nvPr/>
        </p:nvSpPr>
        <p:spPr>
          <a:xfrm>
            <a:off x="6870259" y="4489373"/>
            <a:ext cx="571500" cy="933450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7441758" y="4444742"/>
            <a:ext cx="16260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2800" dirty="0" smtClean="0">
                <a:solidFill>
                  <a:srgbClr val="FF0000"/>
                </a:solidFill>
              </a:rPr>
              <a:t>Speaker</a:t>
            </a:r>
            <a:endParaRPr kumimoji="1" lang="zh-CN" altLang="en-US" sz="2800" dirty="0">
              <a:solidFill>
                <a:srgbClr val="FF0000"/>
              </a:solidFill>
            </a:endParaRPr>
          </a:p>
        </p:txBody>
      </p:sp>
      <p:sp>
        <p:nvSpPr>
          <p:cNvPr id="8" name="椭圆 7"/>
          <p:cNvSpPr/>
          <p:nvPr/>
        </p:nvSpPr>
        <p:spPr>
          <a:xfrm>
            <a:off x="8254778" y="5454444"/>
            <a:ext cx="274213" cy="445018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8603807" y="5422823"/>
            <a:ext cx="7742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2800" smtClean="0">
                <a:solidFill>
                  <a:srgbClr val="FF0000"/>
                </a:solidFill>
              </a:rPr>
              <a:t>Mic</a:t>
            </a:r>
            <a:endParaRPr kumimoji="1" lang="zh-CN" altLang="en-US" sz="2800" dirty="0">
              <a:solidFill>
                <a:srgbClr val="FF0000"/>
              </a:solidFill>
            </a:endParaRPr>
          </a:p>
        </p:txBody>
      </p:sp>
      <p:sp>
        <p:nvSpPr>
          <p:cNvPr id="10" name="椭圆 9"/>
          <p:cNvSpPr/>
          <p:nvPr/>
        </p:nvSpPr>
        <p:spPr>
          <a:xfrm>
            <a:off x="8051356" y="1184636"/>
            <a:ext cx="274213" cy="445018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8528991" y="1066596"/>
            <a:ext cx="8130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2800" dirty="0" smtClean="0">
                <a:solidFill>
                  <a:srgbClr val="FF0000"/>
                </a:solidFill>
              </a:rPr>
              <a:t>Mic</a:t>
            </a:r>
            <a:endParaRPr kumimoji="1" lang="zh-CN" altLang="en-US" sz="2800" dirty="0">
              <a:solidFill>
                <a:srgbClr val="FF0000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58410" y="1328206"/>
            <a:ext cx="2262545" cy="4445000"/>
          </a:xfrm>
          <a:prstGeom prst="rect">
            <a:avLst/>
          </a:prstGeom>
        </p:spPr>
      </p:pic>
      <p:sp>
        <p:nvSpPr>
          <p:cNvPr id="13" name="椭圆 12"/>
          <p:cNvSpPr/>
          <p:nvPr/>
        </p:nvSpPr>
        <p:spPr>
          <a:xfrm>
            <a:off x="10927045" y="5390923"/>
            <a:ext cx="571500" cy="432956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10565959" y="5946043"/>
            <a:ext cx="16260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2800" smtClean="0">
                <a:solidFill>
                  <a:srgbClr val="FF0000"/>
                </a:solidFill>
              </a:rPr>
              <a:t>Speaker</a:t>
            </a:r>
            <a:endParaRPr kumimoji="1" lang="zh-CN" altLang="en-US" sz="2800" dirty="0">
              <a:solidFill>
                <a:srgbClr val="FF0000"/>
              </a:solidFill>
            </a:endParaRPr>
          </a:p>
        </p:txBody>
      </p:sp>
      <p:sp>
        <p:nvSpPr>
          <p:cNvPr id="15" name="椭圆 14"/>
          <p:cNvSpPr/>
          <p:nvPr/>
        </p:nvSpPr>
        <p:spPr>
          <a:xfrm>
            <a:off x="10082518" y="5473716"/>
            <a:ext cx="274213" cy="445018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9889580" y="4889414"/>
            <a:ext cx="7742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2800" smtClean="0">
                <a:solidFill>
                  <a:srgbClr val="FF0000"/>
                </a:solidFill>
              </a:rPr>
              <a:t>Mic</a:t>
            </a:r>
            <a:endParaRPr kumimoji="1" lang="zh-CN" altLang="en-US" sz="2800" dirty="0">
              <a:solidFill>
                <a:srgbClr val="FF0000"/>
              </a:solidFill>
            </a:endParaRPr>
          </a:p>
        </p:txBody>
      </p:sp>
      <p:sp>
        <p:nvSpPr>
          <p:cNvPr id="17" name="椭圆 16"/>
          <p:cNvSpPr/>
          <p:nvPr/>
        </p:nvSpPr>
        <p:spPr>
          <a:xfrm>
            <a:off x="10079248" y="1345003"/>
            <a:ext cx="274213" cy="445018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8" name="文本框 17"/>
          <p:cNvSpPr txBox="1"/>
          <p:nvPr/>
        </p:nvSpPr>
        <p:spPr>
          <a:xfrm>
            <a:off x="10556883" y="1226963"/>
            <a:ext cx="8130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2800" dirty="0" smtClean="0">
                <a:solidFill>
                  <a:srgbClr val="FF0000"/>
                </a:solidFill>
              </a:rPr>
              <a:t>Mic</a:t>
            </a:r>
            <a:endParaRPr kumimoji="1" lang="zh-CN" alt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2846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15495" y="2643"/>
            <a:ext cx="10515600" cy="1325563"/>
          </a:xfrm>
        </p:spPr>
        <p:txBody>
          <a:bodyPr/>
          <a:lstStyle/>
          <a:p>
            <a:r>
              <a:rPr kumimoji="1" lang="en-US" altLang="zh-CN" b="1" dirty="0" smtClean="0">
                <a:latin typeface="+mn-lt"/>
              </a:rPr>
              <a:t>Basic idea</a:t>
            </a:r>
            <a:endParaRPr kumimoji="1" lang="zh-CN" altLang="en-US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495" y="1175933"/>
            <a:ext cx="6885405" cy="548586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9063" y="1518447"/>
            <a:ext cx="2331602" cy="345042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7834" y="5233976"/>
            <a:ext cx="1212497" cy="95267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9388" y="2947266"/>
            <a:ext cx="1306661" cy="292077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0418" y="1484551"/>
            <a:ext cx="2568735" cy="3484324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17834" y="5197853"/>
            <a:ext cx="1320291" cy="102777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90631" y="1930862"/>
            <a:ext cx="849570" cy="334217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17835" y="3635932"/>
            <a:ext cx="1813795" cy="139216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76550" y="3946441"/>
            <a:ext cx="880615" cy="229588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04027" y="1441840"/>
            <a:ext cx="971902" cy="2477914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938923" y="2020290"/>
            <a:ext cx="1191914" cy="3248927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7564726" y="1324961"/>
            <a:ext cx="41200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zh-CN" sz="3200" dirty="0" smtClean="0">
                <a:solidFill>
                  <a:srgbClr val="C00000"/>
                </a:solidFill>
              </a:rPr>
              <a:t>Structure-borne sound</a:t>
            </a:r>
            <a:endParaRPr kumimoji="1" lang="zh-CN" altLang="en-US" sz="3200" dirty="0" smtClean="0">
              <a:solidFill>
                <a:srgbClr val="C00000"/>
              </a:solidFill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7564726" y="3226713"/>
            <a:ext cx="41200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zh-CN" sz="3200" dirty="0" smtClean="0"/>
              <a:t>LOS</a:t>
            </a:r>
            <a:r>
              <a:rPr kumimoji="1" lang="zh-CN" altLang="en-US" sz="3200" dirty="0" smtClean="0"/>
              <a:t> </a:t>
            </a:r>
            <a:r>
              <a:rPr kumimoji="1" lang="en-US" altLang="zh-CN" sz="3200" dirty="0" smtClean="0"/>
              <a:t>air</a:t>
            </a:r>
            <a:r>
              <a:rPr kumimoji="1" lang="zh-CN" altLang="en-US" sz="3200" dirty="0" smtClean="0"/>
              <a:t> </a:t>
            </a:r>
            <a:r>
              <a:rPr kumimoji="1" lang="en-US" altLang="zh-CN" sz="3200" dirty="0" smtClean="0"/>
              <a:t>sound</a:t>
            </a:r>
            <a:endParaRPr kumimoji="1" lang="zh-CN" altLang="en-US" sz="3200" dirty="0" smtClean="0"/>
          </a:p>
        </p:txBody>
      </p:sp>
      <p:sp>
        <p:nvSpPr>
          <p:cNvPr id="17" name="文本框 16"/>
          <p:cNvSpPr txBox="1"/>
          <p:nvPr/>
        </p:nvSpPr>
        <p:spPr>
          <a:xfrm>
            <a:off x="7564726" y="4968875"/>
            <a:ext cx="41200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zh-CN" sz="3200" dirty="0" smtClean="0">
                <a:solidFill>
                  <a:schemeClr val="accent6"/>
                </a:solidFill>
              </a:rPr>
              <a:t>Reflection</a:t>
            </a:r>
            <a:r>
              <a:rPr kumimoji="1" lang="zh-CN" altLang="en-US" sz="3200" dirty="0" smtClean="0">
                <a:solidFill>
                  <a:schemeClr val="accent6"/>
                </a:solidFill>
              </a:rPr>
              <a:t> </a:t>
            </a:r>
            <a:r>
              <a:rPr kumimoji="1" lang="en-US" altLang="zh-CN" sz="3200" dirty="0" smtClean="0">
                <a:solidFill>
                  <a:schemeClr val="accent6"/>
                </a:solidFill>
              </a:rPr>
              <a:t>air</a:t>
            </a:r>
            <a:r>
              <a:rPr kumimoji="1" lang="zh-CN" altLang="en-US" sz="3200" dirty="0" smtClean="0">
                <a:solidFill>
                  <a:schemeClr val="accent6"/>
                </a:solidFill>
              </a:rPr>
              <a:t> </a:t>
            </a:r>
            <a:r>
              <a:rPr kumimoji="1" lang="en-US" altLang="zh-CN" sz="3200" dirty="0" smtClean="0">
                <a:solidFill>
                  <a:schemeClr val="accent6"/>
                </a:solidFill>
              </a:rPr>
              <a:t>sound</a:t>
            </a:r>
            <a:endParaRPr kumimoji="1" lang="zh-CN" altLang="en-US" sz="3200" dirty="0" smtClean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0748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6|4.5|4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6|4.5|4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6|4.5|4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6|4.5|4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6|4.5|4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6|4.5|4.9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3509</TotalTime>
  <Words>727</Words>
  <Application>Microsoft Macintosh PowerPoint</Application>
  <PresentationFormat>宽屏</PresentationFormat>
  <Paragraphs>207</Paragraphs>
  <Slides>36</Slides>
  <Notes>19</Notes>
  <HiddenSlides>0</HiddenSlides>
  <MMClips>1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36</vt:i4>
      </vt:variant>
    </vt:vector>
  </HeadingPairs>
  <TitlesOfParts>
    <vt:vector size="45" baseType="lpstr">
      <vt:lpstr>Arial</vt:lpstr>
      <vt:lpstr>Calibri</vt:lpstr>
      <vt:lpstr>Calibri Light</vt:lpstr>
      <vt:lpstr>Comic Sans MS</vt:lpstr>
      <vt:lpstr>LinLibertineI7</vt:lpstr>
      <vt:lpstr>LinLibertineT</vt:lpstr>
      <vt:lpstr>Wingdings</vt:lpstr>
      <vt:lpstr>宋体</vt:lpstr>
      <vt:lpstr>Office 主题</vt:lpstr>
      <vt:lpstr>VSkin: Sensing Touch Gestures on Surfaces  of Mobile Devices Using Acoustic Signals</vt:lpstr>
      <vt:lpstr>Motivation</vt:lpstr>
      <vt:lpstr>Motivation</vt:lpstr>
      <vt:lpstr>Motivation</vt:lpstr>
      <vt:lpstr>Motivation</vt:lpstr>
      <vt:lpstr>If we can enable the touch gestures  on all surfaces of the mobile devices? </vt:lpstr>
      <vt:lpstr>PowerPoint 演示文稿</vt:lpstr>
      <vt:lpstr>Basic idea</vt:lpstr>
      <vt:lpstr>Basic idea</vt:lpstr>
      <vt:lpstr>Basic idea</vt:lpstr>
      <vt:lpstr>Challenge 1</vt:lpstr>
      <vt:lpstr>Basic idea: Delay difference</vt:lpstr>
      <vt:lpstr>Basic idea: Delay difference</vt:lpstr>
      <vt:lpstr>Transmission signal design</vt:lpstr>
      <vt:lpstr>Transmission signal design</vt:lpstr>
      <vt:lpstr>Sound Propagation Separation </vt:lpstr>
      <vt:lpstr>Sound Propagation Separation </vt:lpstr>
      <vt:lpstr>Sound Propagation Separation </vt:lpstr>
      <vt:lpstr>Challenge 2</vt:lpstr>
      <vt:lpstr>Path coefficient</vt:lpstr>
      <vt:lpstr>Challenge 2</vt:lpstr>
      <vt:lpstr>Basic idea: Moving window</vt:lpstr>
      <vt:lpstr>Basic idea: Moving window</vt:lpstr>
      <vt:lpstr>Challenge 3</vt:lpstr>
      <vt:lpstr>Movement measurement</vt:lpstr>
      <vt:lpstr>Movement measurement</vt:lpstr>
      <vt:lpstr>Movement measurement</vt:lpstr>
      <vt:lpstr>Touch detection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VSkin: Sensing Touch Gestures on Surfaces  of Mobile Devices Using Acoustic Signals</dc:title>
  <dc:creator>孙 珂</dc:creator>
  <cp:lastModifiedBy>孙 珂</cp:lastModifiedBy>
  <cp:revision>235</cp:revision>
  <dcterms:created xsi:type="dcterms:W3CDTF">2018-09-11T01:29:05Z</dcterms:created>
  <dcterms:modified xsi:type="dcterms:W3CDTF">2018-10-25T02:15:50Z</dcterms:modified>
</cp:coreProperties>
</file>