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7" r:id="rId2"/>
    <p:sldId id="356" r:id="rId3"/>
    <p:sldId id="400" r:id="rId4"/>
    <p:sldId id="401" r:id="rId5"/>
    <p:sldId id="362" r:id="rId6"/>
    <p:sldId id="402" r:id="rId7"/>
    <p:sldId id="504" r:id="rId8"/>
    <p:sldId id="447" r:id="rId9"/>
    <p:sldId id="376" r:id="rId10"/>
    <p:sldId id="486" r:id="rId11"/>
    <p:sldId id="446" r:id="rId12"/>
    <p:sldId id="374" r:id="rId13"/>
    <p:sldId id="377" r:id="rId14"/>
    <p:sldId id="503" r:id="rId15"/>
    <p:sldId id="456" r:id="rId16"/>
    <p:sldId id="457" r:id="rId17"/>
    <p:sldId id="390" r:id="rId18"/>
    <p:sldId id="452" r:id="rId19"/>
    <p:sldId id="383" r:id="rId20"/>
    <p:sldId id="384" r:id="rId21"/>
    <p:sldId id="393" r:id="rId22"/>
    <p:sldId id="385" r:id="rId23"/>
    <p:sldId id="394" r:id="rId24"/>
    <p:sldId id="398" r:id="rId25"/>
    <p:sldId id="291" r:id="rId26"/>
    <p:sldId id="366" r:id="rId27"/>
    <p:sldId id="368" r:id="rId28"/>
    <p:sldId id="445" r:id="rId29"/>
    <p:sldId id="388" r:id="rId30"/>
    <p:sldId id="502" r:id="rId31"/>
    <p:sldId id="379" r:id="rId32"/>
    <p:sldId id="487" r:id="rId33"/>
    <p:sldId id="397" r:id="rId34"/>
    <p:sldId id="399" r:id="rId35"/>
    <p:sldId id="395" r:id="rId36"/>
    <p:sldId id="389" r:id="rId37"/>
    <p:sldId id="396" r:id="rId3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D00"/>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60" autoAdjust="0"/>
    <p:restoredTop sz="81380"/>
  </p:normalViewPr>
  <p:slideViewPr>
    <p:cSldViewPr snapToGrid="0" snapToObjects="1">
      <p:cViewPr varScale="1">
        <p:scale>
          <a:sx n="115" d="100"/>
          <a:sy n="115" d="100"/>
        </p:scale>
        <p:origin x="240"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978F27-28BF-F249-9DED-2803A9154E59}" type="datetimeFigureOut">
              <a:rPr kumimoji="1" lang="zh-CN" altLang="en-US" smtClean="0"/>
              <a:t>2023/2/28</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79C367-222A-DA47-879C-AB972B245737}" type="slidenum">
              <a:rPr kumimoji="1" lang="zh-CN" altLang="en-US" smtClean="0"/>
              <a:t>‹#›</a:t>
            </a:fld>
            <a:endParaRPr kumimoji="1" lang="zh-CN" altLang="en-US"/>
          </a:p>
        </p:txBody>
      </p:sp>
    </p:spTree>
    <p:extLst>
      <p:ext uri="{BB962C8B-B14F-4D97-AF65-F5344CB8AC3E}">
        <p14:creationId xmlns:p14="http://schemas.microsoft.com/office/powerpoint/2010/main" val="1498214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5"/>
          </p:nvPr>
        </p:nvSpPr>
        <p:spPr/>
        <p:txBody>
          <a:bodyPr/>
          <a:lstStyle/>
          <a:p>
            <a:fld id="{0479C367-222A-DA47-879C-AB972B245737}" type="slidenum">
              <a:rPr kumimoji="1" lang="zh-CN" altLang="en-US" smtClean="0"/>
              <a:t>1</a:t>
            </a:fld>
            <a:endParaRPr kumimoji="1" lang="zh-CN" altLang="en-US"/>
          </a:p>
        </p:txBody>
      </p:sp>
    </p:spTree>
    <p:extLst>
      <p:ext uri="{BB962C8B-B14F-4D97-AF65-F5344CB8AC3E}">
        <p14:creationId xmlns:p14="http://schemas.microsoft.com/office/powerpoint/2010/main" val="2392127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0479C367-222A-DA47-879C-AB972B245737}" type="slidenum">
              <a:rPr kumimoji="1" lang="zh-CN" altLang="en-US" smtClean="0"/>
              <a:t>12</a:t>
            </a:fld>
            <a:endParaRPr kumimoji="1" lang="zh-CN" altLang="en-US"/>
          </a:p>
        </p:txBody>
      </p:sp>
    </p:spTree>
    <p:extLst>
      <p:ext uri="{BB962C8B-B14F-4D97-AF65-F5344CB8AC3E}">
        <p14:creationId xmlns:p14="http://schemas.microsoft.com/office/powerpoint/2010/main" val="2170195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0479C367-222A-DA47-879C-AB972B245737}" type="slidenum">
              <a:rPr kumimoji="1" lang="zh-CN" altLang="en-US" smtClean="0"/>
              <a:t>13</a:t>
            </a:fld>
            <a:endParaRPr kumimoji="1" lang="zh-CN" altLang="en-US"/>
          </a:p>
        </p:txBody>
      </p:sp>
    </p:spTree>
    <p:extLst>
      <p:ext uri="{BB962C8B-B14F-4D97-AF65-F5344CB8AC3E}">
        <p14:creationId xmlns:p14="http://schemas.microsoft.com/office/powerpoint/2010/main" val="3063830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0479C367-222A-DA47-879C-AB972B245737}" type="slidenum">
              <a:rPr kumimoji="1" lang="zh-CN" altLang="en-US" smtClean="0"/>
              <a:t>14</a:t>
            </a:fld>
            <a:endParaRPr kumimoji="1" lang="zh-CN" altLang="en-US"/>
          </a:p>
        </p:txBody>
      </p:sp>
    </p:spTree>
    <p:extLst>
      <p:ext uri="{BB962C8B-B14F-4D97-AF65-F5344CB8AC3E}">
        <p14:creationId xmlns:p14="http://schemas.microsoft.com/office/powerpoint/2010/main" val="3512836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0479C367-222A-DA47-879C-AB972B245737}" type="slidenum">
              <a:rPr kumimoji="1" lang="zh-CN" altLang="en-US" smtClean="0"/>
              <a:t>15</a:t>
            </a:fld>
            <a:endParaRPr kumimoji="1" lang="zh-CN" altLang="en-US"/>
          </a:p>
        </p:txBody>
      </p:sp>
    </p:spTree>
    <p:extLst>
      <p:ext uri="{BB962C8B-B14F-4D97-AF65-F5344CB8AC3E}">
        <p14:creationId xmlns:p14="http://schemas.microsoft.com/office/powerpoint/2010/main" val="1289776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0479C367-222A-DA47-879C-AB972B245737}" type="slidenum">
              <a:rPr kumimoji="1" lang="zh-CN" altLang="en-US" smtClean="0"/>
              <a:t>16</a:t>
            </a:fld>
            <a:endParaRPr kumimoji="1" lang="zh-CN" altLang="en-US"/>
          </a:p>
        </p:txBody>
      </p:sp>
    </p:spTree>
    <p:extLst>
      <p:ext uri="{BB962C8B-B14F-4D97-AF65-F5344CB8AC3E}">
        <p14:creationId xmlns:p14="http://schemas.microsoft.com/office/powerpoint/2010/main" val="1939295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0479C367-222A-DA47-879C-AB972B245737}" type="slidenum">
              <a:rPr kumimoji="1" lang="zh-CN" altLang="en-US" smtClean="0"/>
              <a:t>17</a:t>
            </a:fld>
            <a:endParaRPr kumimoji="1" lang="zh-CN" altLang="en-US"/>
          </a:p>
        </p:txBody>
      </p:sp>
    </p:spTree>
    <p:extLst>
      <p:ext uri="{BB962C8B-B14F-4D97-AF65-F5344CB8AC3E}">
        <p14:creationId xmlns:p14="http://schemas.microsoft.com/office/powerpoint/2010/main" val="120093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0479C367-222A-DA47-879C-AB972B245737}" type="slidenum">
              <a:rPr kumimoji="1" lang="zh-CN" altLang="en-US" smtClean="0"/>
              <a:t>18</a:t>
            </a:fld>
            <a:endParaRPr kumimoji="1" lang="zh-CN" altLang="en-US"/>
          </a:p>
        </p:txBody>
      </p:sp>
    </p:spTree>
    <p:extLst>
      <p:ext uri="{BB962C8B-B14F-4D97-AF65-F5344CB8AC3E}">
        <p14:creationId xmlns:p14="http://schemas.microsoft.com/office/powerpoint/2010/main" val="27729987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0479C367-222A-DA47-879C-AB972B245737}" type="slidenum">
              <a:rPr kumimoji="1" lang="zh-CN" altLang="en-US" smtClean="0"/>
              <a:t>19</a:t>
            </a:fld>
            <a:endParaRPr kumimoji="1" lang="zh-CN" altLang="en-US"/>
          </a:p>
        </p:txBody>
      </p:sp>
    </p:spTree>
    <p:extLst>
      <p:ext uri="{BB962C8B-B14F-4D97-AF65-F5344CB8AC3E}">
        <p14:creationId xmlns:p14="http://schemas.microsoft.com/office/powerpoint/2010/main" val="31070654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0479C367-222A-DA47-879C-AB972B245737}" type="slidenum">
              <a:rPr kumimoji="1" lang="zh-CN" altLang="en-US" smtClean="0"/>
              <a:t>20</a:t>
            </a:fld>
            <a:endParaRPr kumimoji="1" lang="zh-CN" altLang="en-US"/>
          </a:p>
        </p:txBody>
      </p:sp>
    </p:spTree>
    <p:extLst>
      <p:ext uri="{BB962C8B-B14F-4D97-AF65-F5344CB8AC3E}">
        <p14:creationId xmlns:p14="http://schemas.microsoft.com/office/powerpoint/2010/main" val="121129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79C367-222A-DA47-879C-AB972B245737}" type="slidenum">
              <a:rPr kumimoji="1" lang="zh-CN" altLang="en-US" smtClean="0"/>
              <a:t>21</a:t>
            </a:fld>
            <a:endParaRPr kumimoji="1" lang="zh-CN" altLang="en-US"/>
          </a:p>
        </p:txBody>
      </p:sp>
    </p:spTree>
    <p:extLst>
      <p:ext uri="{BB962C8B-B14F-4D97-AF65-F5344CB8AC3E}">
        <p14:creationId xmlns:p14="http://schemas.microsoft.com/office/powerpoint/2010/main" val="1627716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Traditionally,  adversaries can use the microphone on the smartphone to eavesdrop on the victim.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However, the microphone permission has been protected by the smartphone OS permission.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In comparison, the motion sensors are zero-permission sensors, which are accessible by any app on the mainstream mobile OS to facilitate applications like Auto-rotate screen. Recently some papers show that they can potentially create a side channel to eavesdrop on the speech of the victim by capturing the vibration induced by speech signals. However, recent research found that only loudspeaker-rendered speech signals traveling through a solid surface can create noticeable impacts on motion sensors. Therefore, the threat of such a side-channel eavesdropping attack is not that significant since it can only capture the speech from the loudspeaker.</a:t>
            </a:r>
            <a:endParaRPr lang="en-US" b="0" dirty="0">
              <a:effectLst/>
            </a:endParaRPr>
          </a:p>
          <a:p>
            <a:endParaRPr lang="en-US" dirty="0"/>
          </a:p>
        </p:txBody>
      </p:sp>
      <p:sp>
        <p:nvSpPr>
          <p:cNvPr id="4" name="Slide Number Placeholder 3"/>
          <p:cNvSpPr>
            <a:spLocks noGrp="1"/>
          </p:cNvSpPr>
          <p:nvPr>
            <p:ph type="sldNum" sz="quarter" idx="5"/>
          </p:nvPr>
        </p:nvSpPr>
        <p:spPr/>
        <p:txBody>
          <a:bodyPr/>
          <a:lstStyle/>
          <a:p>
            <a:fld id="{0479C367-222A-DA47-879C-AB972B245737}" type="slidenum">
              <a:rPr kumimoji="1" lang="zh-CN" altLang="en-US" smtClean="0"/>
              <a:t>2</a:t>
            </a:fld>
            <a:endParaRPr kumimoji="1" lang="zh-CN" altLang="en-US"/>
          </a:p>
        </p:txBody>
      </p:sp>
    </p:spTree>
    <p:extLst>
      <p:ext uri="{BB962C8B-B14F-4D97-AF65-F5344CB8AC3E}">
        <p14:creationId xmlns:p14="http://schemas.microsoft.com/office/powerpoint/2010/main" val="34402447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0479C367-222A-DA47-879C-AB972B245737}" type="slidenum">
              <a:rPr kumimoji="1" lang="zh-CN" altLang="en-US" smtClean="0"/>
              <a:t>22</a:t>
            </a:fld>
            <a:endParaRPr kumimoji="1" lang="zh-CN" altLang="en-US"/>
          </a:p>
        </p:txBody>
      </p:sp>
    </p:spTree>
    <p:extLst>
      <p:ext uri="{BB962C8B-B14F-4D97-AF65-F5344CB8AC3E}">
        <p14:creationId xmlns:p14="http://schemas.microsoft.com/office/powerpoint/2010/main" val="2492842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79C367-222A-DA47-879C-AB972B245737}" type="slidenum">
              <a:rPr kumimoji="1" lang="zh-CN" altLang="en-US" smtClean="0"/>
              <a:t>23</a:t>
            </a:fld>
            <a:endParaRPr kumimoji="1" lang="zh-CN" altLang="en-US"/>
          </a:p>
        </p:txBody>
      </p:sp>
    </p:spTree>
    <p:extLst>
      <p:ext uri="{BB962C8B-B14F-4D97-AF65-F5344CB8AC3E}">
        <p14:creationId xmlns:p14="http://schemas.microsoft.com/office/powerpoint/2010/main" val="27076821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79C367-222A-DA47-879C-AB972B245737}" type="slidenum">
              <a:rPr kumimoji="1" lang="zh-CN" altLang="en-US" smtClean="0"/>
              <a:t>24</a:t>
            </a:fld>
            <a:endParaRPr kumimoji="1" lang="zh-CN" altLang="en-US"/>
          </a:p>
        </p:txBody>
      </p:sp>
    </p:spTree>
    <p:extLst>
      <p:ext uri="{BB962C8B-B14F-4D97-AF65-F5344CB8AC3E}">
        <p14:creationId xmlns:p14="http://schemas.microsoft.com/office/powerpoint/2010/main" val="7667448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Arial" charset="0"/>
              <a:ea typeface="宋体" pitchFamily="2" charset="-122"/>
              <a:cs typeface="+mn-cs"/>
            </a:endParaRPr>
          </a:p>
        </p:txBody>
      </p:sp>
    </p:spTree>
    <p:extLst>
      <p:ext uri="{BB962C8B-B14F-4D97-AF65-F5344CB8AC3E}">
        <p14:creationId xmlns:p14="http://schemas.microsoft.com/office/powerpoint/2010/main" val="11007311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0479C367-222A-DA47-879C-AB972B245737}" type="slidenum">
              <a:rPr kumimoji="1" lang="zh-CN" altLang="en-US" smtClean="0"/>
              <a:t>26</a:t>
            </a:fld>
            <a:endParaRPr kumimoji="1" lang="zh-CN" altLang="en-US"/>
          </a:p>
        </p:txBody>
      </p:sp>
    </p:spTree>
    <p:extLst>
      <p:ext uri="{BB962C8B-B14F-4D97-AF65-F5344CB8AC3E}">
        <p14:creationId xmlns:p14="http://schemas.microsoft.com/office/powerpoint/2010/main" val="16013675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0479C367-222A-DA47-879C-AB972B245737}" type="slidenum">
              <a:rPr kumimoji="1" lang="zh-CN" altLang="en-US" smtClean="0"/>
              <a:t>27</a:t>
            </a:fld>
            <a:endParaRPr kumimoji="1" lang="zh-CN" altLang="en-US"/>
          </a:p>
        </p:txBody>
      </p:sp>
    </p:spTree>
    <p:extLst>
      <p:ext uri="{BB962C8B-B14F-4D97-AF65-F5344CB8AC3E}">
        <p14:creationId xmlns:p14="http://schemas.microsoft.com/office/powerpoint/2010/main" val="22621639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0479C367-222A-DA47-879C-AB972B245737}" type="slidenum">
              <a:rPr kumimoji="1" lang="zh-CN" altLang="en-US" smtClean="0"/>
              <a:t>28</a:t>
            </a:fld>
            <a:endParaRPr kumimoji="1" lang="zh-CN" altLang="en-US"/>
          </a:p>
        </p:txBody>
      </p:sp>
    </p:spTree>
    <p:extLst>
      <p:ext uri="{BB962C8B-B14F-4D97-AF65-F5344CB8AC3E}">
        <p14:creationId xmlns:p14="http://schemas.microsoft.com/office/powerpoint/2010/main" val="29899260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0479C367-222A-DA47-879C-AB972B245737}" type="slidenum">
              <a:rPr kumimoji="1" lang="zh-CN" altLang="en-US" smtClean="0"/>
              <a:t>29</a:t>
            </a:fld>
            <a:endParaRPr kumimoji="1" lang="zh-CN" altLang="en-US"/>
          </a:p>
        </p:txBody>
      </p:sp>
    </p:spTree>
    <p:extLst>
      <p:ext uri="{BB962C8B-B14F-4D97-AF65-F5344CB8AC3E}">
        <p14:creationId xmlns:p14="http://schemas.microsoft.com/office/powerpoint/2010/main" val="5828035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79C367-222A-DA47-879C-AB972B245737}" type="slidenum">
              <a:rPr kumimoji="1" lang="zh-CN" altLang="en-US" smtClean="0"/>
              <a:t>30</a:t>
            </a:fld>
            <a:endParaRPr kumimoji="1" lang="zh-CN" altLang="en-US"/>
          </a:p>
        </p:txBody>
      </p:sp>
    </p:spTree>
    <p:extLst>
      <p:ext uri="{BB962C8B-B14F-4D97-AF65-F5344CB8AC3E}">
        <p14:creationId xmlns:p14="http://schemas.microsoft.com/office/powerpoint/2010/main" val="28768964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79C367-222A-DA47-879C-AB972B245737}" type="slidenum">
              <a:rPr kumimoji="1" lang="zh-CN" altLang="en-US" smtClean="0"/>
              <a:t>33</a:t>
            </a:fld>
            <a:endParaRPr kumimoji="1" lang="zh-CN" altLang="en-US"/>
          </a:p>
        </p:txBody>
      </p:sp>
    </p:spTree>
    <p:extLst>
      <p:ext uri="{BB962C8B-B14F-4D97-AF65-F5344CB8AC3E}">
        <p14:creationId xmlns:p14="http://schemas.microsoft.com/office/powerpoint/2010/main" val="1722732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US" sz="1200" b="0" i="0" u="none" strike="noStrike" dirty="0">
                <a:solidFill>
                  <a:srgbClr val="000000"/>
                </a:solidFill>
                <a:effectLst/>
                <a:latin typeface="Calibri" panose="020F0502020204030204" pitchFamily="34" charset="0"/>
              </a:rPr>
              <a:t>Besides, since the motion sensors are not designed for speech eavesdropping. They also have a limited low sampling rate, low SNR, and additional interference compared to the microphone. This results in that they can only capture the fundamental frequency of human speech less than 250 Hz and has low SNR and large interference.</a:t>
            </a:r>
            <a:endParaRPr lang="en-US" b="0" dirty="0">
              <a:effectLst/>
            </a:endParaRPr>
          </a:p>
          <a:p>
            <a:endParaRPr lang="en-US" dirty="0"/>
          </a:p>
        </p:txBody>
      </p:sp>
      <p:sp>
        <p:nvSpPr>
          <p:cNvPr id="4" name="Slide Number Placeholder 3"/>
          <p:cNvSpPr>
            <a:spLocks noGrp="1"/>
          </p:cNvSpPr>
          <p:nvPr>
            <p:ph type="sldNum" sz="quarter" idx="5"/>
          </p:nvPr>
        </p:nvSpPr>
        <p:spPr/>
        <p:txBody>
          <a:bodyPr/>
          <a:lstStyle/>
          <a:p>
            <a:fld id="{0479C367-222A-DA47-879C-AB972B245737}" type="slidenum">
              <a:rPr kumimoji="1" lang="zh-CN" altLang="en-US" smtClean="0"/>
              <a:t>3</a:t>
            </a:fld>
            <a:endParaRPr kumimoji="1" lang="zh-CN" altLang="en-US"/>
          </a:p>
        </p:txBody>
      </p:sp>
    </p:spTree>
    <p:extLst>
      <p:ext uri="{BB962C8B-B14F-4D97-AF65-F5344CB8AC3E}">
        <p14:creationId xmlns:p14="http://schemas.microsoft.com/office/powerpoint/2010/main" val="673558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0479C367-222A-DA47-879C-AB972B245737}" type="slidenum">
              <a:rPr kumimoji="1" lang="zh-CN" altLang="en-US" smtClean="0"/>
              <a:t>4</a:t>
            </a:fld>
            <a:endParaRPr kumimoji="1" lang="zh-CN" altLang="en-US"/>
          </a:p>
        </p:txBody>
      </p:sp>
    </p:spTree>
    <p:extLst>
      <p:ext uri="{BB962C8B-B14F-4D97-AF65-F5344CB8AC3E}">
        <p14:creationId xmlns:p14="http://schemas.microsoft.com/office/powerpoint/2010/main" val="3177353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5"/>
          </p:nvPr>
        </p:nvSpPr>
        <p:spPr/>
        <p:txBody>
          <a:bodyPr/>
          <a:lstStyle/>
          <a:p>
            <a:fld id="{0479C367-222A-DA47-879C-AB972B245737}" type="slidenum">
              <a:rPr kumimoji="1" lang="zh-CN" altLang="en-US" smtClean="0"/>
              <a:t>6</a:t>
            </a:fld>
            <a:endParaRPr kumimoji="1" lang="zh-CN" altLang="en-US"/>
          </a:p>
        </p:txBody>
      </p:sp>
    </p:spTree>
    <p:extLst>
      <p:ext uri="{BB962C8B-B14F-4D97-AF65-F5344CB8AC3E}">
        <p14:creationId xmlns:p14="http://schemas.microsoft.com/office/powerpoint/2010/main" val="4086475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79C367-222A-DA47-879C-AB972B245737}" type="slidenum">
              <a:rPr kumimoji="1" lang="zh-CN" altLang="en-US" smtClean="0"/>
              <a:t>8</a:t>
            </a:fld>
            <a:endParaRPr kumimoji="1" lang="zh-CN" altLang="en-US"/>
          </a:p>
        </p:txBody>
      </p:sp>
    </p:spTree>
    <p:extLst>
      <p:ext uri="{BB962C8B-B14F-4D97-AF65-F5344CB8AC3E}">
        <p14:creationId xmlns:p14="http://schemas.microsoft.com/office/powerpoint/2010/main" val="923742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0479C367-222A-DA47-879C-AB972B245737}" type="slidenum">
              <a:rPr kumimoji="1" lang="zh-CN" altLang="en-US" smtClean="0"/>
              <a:t>9</a:t>
            </a:fld>
            <a:endParaRPr kumimoji="1" lang="zh-CN" altLang="en-US"/>
          </a:p>
        </p:txBody>
      </p:sp>
    </p:spTree>
    <p:extLst>
      <p:ext uri="{BB962C8B-B14F-4D97-AF65-F5344CB8AC3E}">
        <p14:creationId xmlns:p14="http://schemas.microsoft.com/office/powerpoint/2010/main" val="3716123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79C367-222A-DA47-879C-AB972B245737}" type="slidenum">
              <a:rPr kumimoji="1" lang="zh-CN" altLang="en-US" smtClean="0"/>
              <a:t>10</a:t>
            </a:fld>
            <a:endParaRPr kumimoji="1" lang="zh-CN" altLang="en-US"/>
          </a:p>
        </p:txBody>
      </p:sp>
    </p:spTree>
    <p:extLst>
      <p:ext uri="{BB962C8B-B14F-4D97-AF65-F5344CB8AC3E}">
        <p14:creationId xmlns:p14="http://schemas.microsoft.com/office/powerpoint/2010/main" val="134614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5"/>
          </p:nvPr>
        </p:nvSpPr>
        <p:spPr/>
        <p:txBody>
          <a:bodyPr/>
          <a:lstStyle/>
          <a:p>
            <a:fld id="{0479C367-222A-DA47-879C-AB972B245737}" type="slidenum">
              <a:rPr kumimoji="1" lang="zh-CN" altLang="en-US" smtClean="0"/>
              <a:t>11</a:t>
            </a:fld>
            <a:endParaRPr kumimoji="1" lang="zh-CN" altLang="en-US"/>
          </a:p>
        </p:txBody>
      </p:sp>
    </p:spTree>
    <p:extLst>
      <p:ext uri="{BB962C8B-B14F-4D97-AF65-F5344CB8AC3E}">
        <p14:creationId xmlns:p14="http://schemas.microsoft.com/office/powerpoint/2010/main" val="2607316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p:cNvSpPr>
            <a:spLocks noGrp="1"/>
          </p:cNvSpPr>
          <p:nvPr>
            <p:ph type="dt" sz="half" idx="10"/>
          </p:nvPr>
        </p:nvSpPr>
        <p:spPr/>
        <p:txBody>
          <a:bodyPr/>
          <a:lstStyle/>
          <a:p>
            <a:fld id="{211ED213-7EEB-A145-A264-D0E0BB966703}" type="datetime1">
              <a:rPr kumimoji="1" lang="en-US" altLang="zh-CN" smtClean="0"/>
              <a:t>2/28/23</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8C2007DB-4D60-504E-99B5-33AD8DD28A36}" type="slidenum">
              <a:rPr kumimoji="1" lang="zh-CN" altLang="en-US" smtClean="0"/>
              <a:t>‹#›</a:t>
            </a:fld>
            <a:endParaRPr kumimoji="1" lang="zh-CN" altLang="en-US"/>
          </a:p>
        </p:txBody>
      </p:sp>
    </p:spTree>
    <p:extLst>
      <p:ext uri="{BB962C8B-B14F-4D97-AF65-F5344CB8AC3E}">
        <p14:creationId xmlns:p14="http://schemas.microsoft.com/office/powerpoint/2010/main" val="209314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竖排文本占位符 2"/>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A92E9E0B-082D-8943-9F80-751B72BA28DE}" type="datetime1">
              <a:rPr kumimoji="1" lang="en-US" altLang="zh-CN" smtClean="0"/>
              <a:t>2/28/23</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8C2007DB-4D60-504E-99B5-33AD8DD28A36}" type="slidenum">
              <a:rPr kumimoji="1" lang="zh-CN" altLang="en-US" smtClean="0"/>
              <a:t>‹#›</a:t>
            </a:fld>
            <a:endParaRPr kumimoji="1" lang="zh-CN" altLang="en-US"/>
          </a:p>
        </p:txBody>
      </p:sp>
    </p:spTree>
    <p:extLst>
      <p:ext uri="{BB962C8B-B14F-4D97-AF65-F5344CB8AC3E}">
        <p14:creationId xmlns:p14="http://schemas.microsoft.com/office/powerpoint/2010/main" val="2090998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本占位符 2"/>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1ABE7746-BFFD-7945-A672-659D7C3E534A}" type="datetime1">
              <a:rPr kumimoji="1" lang="en-US" altLang="zh-CN" smtClean="0"/>
              <a:t>2/28/23</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8C2007DB-4D60-504E-99B5-33AD8DD28A36}" type="slidenum">
              <a:rPr kumimoji="1" lang="zh-CN" altLang="en-US" smtClean="0"/>
              <a:t>‹#›</a:t>
            </a:fld>
            <a:endParaRPr kumimoji="1" lang="zh-CN" altLang="en-US"/>
          </a:p>
        </p:txBody>
      </p:sp>
    </p:spTree>
    <p:extLst>
      <p:ext uri="{BB962C8B-B14F-4D97-AF65-F5344CB8AC3E}">
        <p14:creationId xmlns:p14="http://schemas.microsoft.com/office/powerpoint/2010/main" val="198429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6" name="灯片编号占位符 5"/>
          <p:cNvSpPr>
            <a:spLocks noGrp="1"/>
          </p:cNvSpPr>
          <p:nvPr>
            <p:ph type="sldNum" sz="quarter" idx="12"/>
          </p:nvPr>
        </p:nvSpPr>
        <p:spPr/>
        <p:txBody>
          <a:bodyPr/>
          <a:lstStyle>
            <a:lvl1pPr>
              <a:defRPr/>
            </a:lvl1pPr>
          </a:lstStyle>
          <a:p>
            <a:pPr>
              <a:defRPr/>
            </a:pPr>
            <a:fld id="{3DB0A9D4-FA5A-4D41-AA74-8B159A8F5EE9}" type="slidenum">
              <a:rPr lang="en-US" altLang="zh-CN" smtClean="0"/>
              <a:pPr>
                <a:defRPr/>
              </a:pPr>
              <a:t>‹#›</a:t>
            </a:fld>
            <a:r>
              <a:rPr lang="en-US" altLang="zh-CN" dirty="0"/>
              <a:t>/33</a:t>
            </a:r>
          </a:p>
        </p:txBody>
      </p:sp>
    </p:spTree>
    <p:extLst>
      <p:ext uri="{BB962C8B-B14F-4D97-AF65-F5344CB8AC3E}">
        <p14:creationId xmlns:p14="http://schemas.microsoft.com/office/powerpoint/2010/main" val="504646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A9D90420-6C1F-D84C-91CC-9CFF51179ACD}" type="datetime1">
              <a:rPr kumimoji="1" lang="en-US" altLang="zh-CN" smtClean="0"/>
              <a:t>2/28/23</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8C2007DB-4D60-504E-99B5-33AD8DD28A36}" type="slidenum">
              <a:rPr kumimoji="1" lang="zh-CN" altLang="en-US" smtClean="0"/>
              <a:t>‹#›</a:t>
            </a:fld>
            <a:endParaRPr kumimoji="1" lang="zh-CN" altLang="en-US"/>
          </a:p>
        </p:txBody>
      </p:sp>
    </p:spTree>
    <p:extLst>
      <p:ext uri="{BB962C8B-B14F-4D97-AF65-F5344CB8AC3E}">
        <p14:creationId xmlns:p14="http://schemas.microsoft.com/office/powerpoint/2010/main" val="260692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p:txBody>
          <a:bodyPr/>
          <a:lstStyle/>
          <a:p>
            <a:fld id="{288502F1-29B3-5A4B-927B-2E6310F79DD1}" type="datetime1">
              <a:rPr kumimoji="1" lang="en-US" altLang="zh-CN" smtClean="0"/>
              <a:t>2/28/23</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8C2007DB-4D60-504E-99B5-33AD8DD28A36}" type="slidenum">
              <a:rPr kumimoji="1" lang="zh-CN" altLang="en-US" smtClean="0"/>
              <a:t>‹#›</a:t>
            </a:fld>
            <a:endParaRPr kumimoji="1" lang="zh-CN" altLang="en-US"/>
          </a:p>
        </p:txBody>
      </p:sp>
    </p:spTree>
    <p:extLst>
      <p:ext uri="{BB962C8B-B14F-4D97-AF65-F5344CB8AC3E}">
        <p14:creationId xmlns:p14="http://schemas.microsoft.com/office/powerpoint/2010/main" val="587299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p:cNvSpPr>
            <a:spLocks noGrp="1"/>
          </p:cNvSpPr>
          <p:nvPr>
            <p:ph type="dt" sz="half" idx="10"/>
          </p:nvPr>
        </p:nvSpPr>
        <p:spPr/>
        <p:txBody>
          <a:bodyPr/>
          <a:lstStyle/>
          <a:p>
            <a:fld id="{3B95FCD5-66B0-2F49-ACC0-DFA3C3B72ABA}" type="datetime1">
              <a:rPr kumimoji="1" lang="en-US" altLang="zh-CN" smtClean="0"/>
              <a:t>2/28/23</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8C2007DB-4D60-504E-99B5-33AD8DD28A36}" type="slidenum">
              <a:rPr kumimoji="1" lang="zh-CN" altLang="en-US" smtClean="0"/>
              <a:t>‹#›</a:t>
            </a:fld>
            <a:endParaRPr kumimoji="1" lang="zh-CN" altLang="en-US"/>
          </a:p>
        </p:txBody>
      </p:sp>
    </p:spTree>
    <p:extLst>
      <p:ext uri="{BB962C8B-B14F-4D97-AF65-F5344CB8AC3E}">
        <p14:creationId xmlns:p14="http://schemas.microsoft.com/office/powerpoint/2010/main" val="915855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p:txBody>
          <a:bodyPr/>
          <a:lstStyle/>
          <a:p>
            <a:fld id="{3332629A-172D-B74A-9596-8B797246E4A1}" type="datetime1">
              <a:rPr kumimoji="1" lang="en-US" altLang="zh-CN" smtClean="0"/>
              <a:t>2/28/23</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8C2007DB-4D60-504E-99B5-33AD8DD28A36}" type="slidenum">
              <a:rPr kumimoji="1" lang="zh-CN" altLang="en-US" smtClean="0"/>
              <a:t>‹#›</a:t>
            </a:fld>
            <a:endParaRPr kumimoji="1" lang="zh-CN" altLang="en-US"/>
          </a:p>
        </p:txBody>
      </p:sp>
    </p:spTree>
    <p:extLst>
      <p:ext uri="{BB962C8B-B14F-4D97-AF65-F5344CB8AC3E}">
        <p14:creationId xmlns:p14="http://schemas.microsoft.com/office/powerpoint/2010/main" val="1760023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日期占位符 2"/>
          <p:cNvSpPr>
            <a:spLocks noGrp="1"/>
          </p:cNvSpPr>
          <p:nvPr>
            <p:ph type="dt" sz="half" idx="10"/>
          </p:nvPr>
        </p:nvSpPr>
        <p:spPr/>
        <p:txBody>
          <a:bodyPr/>
          <a:lstStyle/>
          <a:p>
            <a:fld id="{0FB29031-90B5-8746-B5B4-0906AC51E794}" type="datetime1">
              <a:rPr kumimoji="1" lang="en-US" altLang="zh-CN" smtClean="0"/>
              <a:t>2/28/23</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8C2007DB-4D60-504E-99B5-33AD8DD28A36}" type="slidenum">
              <a:rPr kumimoji="1" lang="zh-CN" altLang="en-US" smtClean="0"/>
              <a:t>‹#›</a:t>
            </a:fld>
            <a:endParaRPr kumimoji="1" lang="zh-CN" altLang="en-US"/>
          </a:p>
        </p:txBody>
      </p:sp>
    </p:spTree>
    <p:extLst>
      <p:ext uri="{BB962C8B-B14F-4D97-AF65-F5344CB8AC3E}">
        <p14:creationId xmlns:p14="http://schemas.microsoft.com/office/powerpoint/2010/main" val="1268336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BBF4C56-A732-DA45-935E-58F0BEDE922A}" type="datetime1">
              <a:rPr kumimoji="1" lang="en-US" altLang="zh-CN" smtClean="0"/>
              <a:t>2/28/23</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8C2007DB-4D60-504E-99B5-33AD8DD28A36}" type="slidenum">
              <a:rPr kumimoji="1" lang="zh-CN" altLang="en-US" smtClean="0"/>
              <a:t>‹#›</a:t>
            </a:fld>
            <a:endParaRPr kumimoji="1" lang="zh-CN" altLang="en-US"/>
          </a:p>
        </p:txBody>
      </p:sp>
    </p:spTree>
    <p:extLst>
      <p:ext uri="{BB962C8B-B14F-4D97-AF65-F5344CB8AC3E}">
        <p14:creationId xmlns:p14="http://schemas.microsoft.com/office/powerpoint/2010/main" val="101154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94108243-ECD8-244D-BA02-EE054D0AB528}" type="datetime1">
              <a:rPr kumimoji="1" lang="en-US" altLang="zh-CN" smtClean="0"/>
              <a:t>2/28/23</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8C2007DB-4D60-504E-99B5-33AD8DD28A36}" type="slidenum">
              <a:rPr kumimoji="1" lang="zh-CN" altLang="en-US" smtClean="0"/>
              <a:t>‹#›</a:t>
            </a:fld>
            <a:endParaRPr kumimoji="1" lang="zh-CN" altLang="en-US"/>
          </a:p>
        </p:txBody>
      </p:sp>
    </p:spTree>
    <p:extLst>
      <p:ext uri="{BB962C8B-B14F-4D97-AF65-F5344CB8AC3E}">
        <p14:creationId xmlns:p14="http://schemas.microsoft.com/office/powerpoint/2010/main" val="1601492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C2084507-1351-464A-BA24-66947276BE51}" type="datetime1">
              <a:rPr kumimoji="1" lang="en-US" altLang="zh-CN" smtClean="0"/>
              <a:t>2/28/23</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8C2007DB-4D60-504E-99B5-33AD8DD28A36}" type="slidenum">
              <a:rPr kumimoji="1" lang="zh-CN" altLang="en-US" smtClean="0"/>
              <a:t>‹#›</a:t>
            </a:fld>
            <a:endParaRPr kumimoji="1" lang="zh-CN" altLang="en-US"/>
          </a:p>
        </p:txBody>
      </p:sp>
    </p:spTree>
    <p:extLst>
      <p:ext uri="{BB962C8B-B14F-4D97-AF65-F5344CB8AC3E}">
        <p14:creationId xmlns:p14="http://schemas.microsoft.com/office/powerpoint/2010/main" val="1880051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172E03-ABFD-114F-982F-DFEB5FA6062F}" type="datetime1">
              <a:rPr kumimoji="1" lang="en-US" altLang="zh-CN" smtClean="0"/>
              <a:t>2/28/23</a:t>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007DB-4D60-504E-99B5-33AD8DD28A36}" type="slidenum">
              <a:rPr kumimoji="1" lang="zh-CN" altLang="en-US" smtClean="0"/>
              <a:t>‹#›</a:t>
            </a:fld>
            <a:endParaRPr kumimoji="1" lang="zh-CN" altLang="en-US"/>
          </a:p>
        </p:txBody>
      </p:sp>
    </p:spTree>
    <p:extLst>
      <p:ext uri="{BB962C8B-B14F-4D97-AF65-F5344CB8AC3E}">
        <p14:creationId xmlns:p14="http://schemas.microsoft.com/office/powerpoint/2010/main" val="1830347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6"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26.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github.com/Samsonsjarkal/StealthyIMU"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hyperlink" Target="https://github.com/Samsonsjarkal/StealthyIMU" TargetMode="Externa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26.sv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770.png"/><Relationship Id="rId3" Type="http://schemas.openxmlformats.org/officeDocument/2006/relationships/image" Target="../media/image710.png"/><Relationship Id="rId7" Type="http://schemas.openxmlformats.org/officeDocument/2006/relationships/image" Target="../media/image44.png"/><Relationship Id="rId12" Type="http://schemas.openxmlformats.org/officeDocument/2006/relationships/image" Target="../media/image11.jpeg"/><Relationship Id="rId17" Type="http://schemas.openxmlformats.org/officeDocument/2006/relationships/image" Target="../media/image84.png"/><Relationship Id="rId2" Type="http://schemas.openxmlformats.org/officeDocument/2006/relationships/notesSlide" Target="../notesSlides/notesSlide28.xml"/><Relationship Id="rId16" Type="http://schemas.openxmlformats.org/officeDocument/2006/relationships/image" Target="../media/image8.svg"/><Relationship Id="rId1" Type="http://schemas.openxmlformats.org/officeDocument/2006/relationships/slideLayout" Target="../slideLayouts/slideLayout2.xml"/><Relationship Id="rId6" Type="http://schemas.openxmlformats.org/officeDocument/2006/relationships/image" Target="../media/image43.svg"/><Relationship Id="rId11" Type="http://schemas.openxmlformats.org/officeDocument/2006/relationships/image" Target="../media/image5.png"/><Relationship Id="rId5" Type="http://schemas.openxmlformats.org/officeDocument/2006/relationships/image" Target="../media/image42.png"/><Relationship Id="rId15" Type="http://schemas.openxmlformats.org/officeDocument/2006/relationships/image" Target="../media/image7.png"/><Relationship Id="rId10" Type="http://schemas.openxmlformats.org/officeDocument/2006/relationships/image" Target="../media/image3.png"/><Relationship Id="rId4" Type="http://schemas.openxmlformats.org/officeDocument/2006/relationships/image" Target="../media/image41.emf"/><Relationship Id="rId9" Type="http://schemas.openxmlformats.org/officeDocument/2006/relationships/image" Target="../media/image46.png"/><Relationship Id="rId14"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1.jpeg"/><Relationship Id="rId5" Type="http://schemas.openxmlformats.org/officeDocument/2006/relationships/image" Target="../media/image16.svg"/><Relationship Id="rId10" Type="http://schemas.openxmlformats.org/officeDocument/2006/relationships/image" Target="../media/image10.png"/><Relationship Id="rId4" Type="http://schemas.openxmlformats.org/officeDocument/2006/relationships/image" Target="../media/image15.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11.jpeg"/><Relationship Id="rId3" Type="http://schemas.openxmlformats.org/officeDocument/2006/relationships/image" Target="../media/image17.jpeg"/><Relationship Id="rId7" Type="http://schemas.openxmlformats.org/officeDocument/2006/relationships/image" Target="../media/image15.png"/><Relationship Id="rId12"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12.png"/><Relationship Id="rId5" Type="http://schemas.openxmlformats.org/officeDocument/2006/relationships/image" Target="../media/image19.png"/><Relationship Id="rId10" Type="http://schemas.openxmlformats.org/officeDocument/2006/relationships/image" Target="../media/image6.png"/><Relationship Id="rId4" Type="http://schemas.openxmlformats.org/officeDocument/2006/relationships/image" Target="../media/image18.png"/><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10.png"/><Relationship Id="rId3" Type="http://schemas.openxmlformats.org/officeDocument/2006/relationships/image" Target="../media/image2.jpg"/><Relationship Id="rId7" Type="http://schemas.openxmlformats.org/officeDocument/2006/relationships/image" Target="../media/image15.png"/><Relationship Id="rId12"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6.png"/><Relationship Id="rId5" Type="http://schemas.openxmlformats.org/officeDocument/2006/relationships/image" Target="../media/image17.jpeg"/><Relationship Id="rId10"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4.png"/><Relationship Id="rId14" Type="http://schemas.openxmlformats.org/officeDocument/2006/relationships/image" Target="../media/image11.jpe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21.png"/><Relationship Id="rId3" Type="http://schemas.openxmlformats.org/officeDocument/2006/relationships/image" Target="../media/image19.png"/><Relationship Id="rId7" Type="http://schemas.openxmlformats.org/officeDocument/2006/relationships/image" Target="../media/image4.png"/><Relationship Id="rId12"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6.svg"/><Relationship Id="rId11" Type="http://schemas.openxmlformats.org/officeDocument/2006/relationships/image" Target="../media/image10.png"/><Relationship Id="rId5" Type="http://schemas.openxmlformats.org/officeDocument/2006/relationships/image" Target="../media/image15.png"/><Relationship Id="rId10" Type="http://schemas.openxmlformats.org/officeDocument/2006/relationships/image" Target="../media/image12.png"/><Relationship Id="rId4" Type="http://schemas.openxmlformats.org/officeDocument/2006/relationships/image" Target="../media/image20.png"/><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ctrTitle" idx="4294967295"/>
          </p:nvPr>
        </p:nvSpPr>
        <p:spPr>
          <a:xfrm>
            <a:off x="161925" y="1865994"/>
            <a:ext cx="11715750" cy="1742650"/>
          </a:xfrm>
        </p:spPr>
        <p:txBody>
          <a:bodyPr>
            <a:noAutofit/>
          </a:bodyPr>
          <a:lstStyle/>
          <a:p>
            <a:pPr algn="ctr">
              <a:defRPr/>
            </a:pPr>
            <a:r>
              <a:rPr lang="en-US" altLang="zh-CN" sz="3600" b="1" dirty="0" err="1">
                <a:latin typeface="Comic Sans MS" charset="0"/>
                <a:ea typeface="Comic Sans MS" charset="0"/>
                <a:cs typeface="Comic Sans MS" charset="0"/>
              </a:rPr>
              <a:t>StealthyIMU</a:t>
            </a:r>
            <a:r>
              <a:rPr lang="en-US" altLang="zh-CN" sz="3600" b="1" dirty="0">
                <a:latin typeface="Comic Sans MS" charset="0"/>
                <a:ea typeface="Comic Sans MS" charset="0"/>
                <a:cs typeface="Comic Sans MS" charset="0"/>
              </a:rPr>
              <a:t>: Extracting Permission-protected Private Information from Smartphone Voice Assistant using Zero-Permission Sensors</a:t>
            </a:r>
            <a:endParaRPr lang="zh-CN" altLang="en-US" sz="3600" b="1" dirty="0">
              <a:latin typeface="Comic Sans MS" charset="0"/>
              <a:ea typeface="Comic Sans MS" charset="0"/>
              <a:cs typeface="Comic Sans MS" charset="0"/>
            </a:endParaRPr>
          </a:p>
        </p:txBody>
      </p:sp>
      <p:pic>
        <p:nvPicPr>
          <p:cNvPr id="7" name="Picture 6" descr="Logo, company name&#10;&#10;Description automatically generated">
            <a:extLst>
              <a:ext uri="{FF2B5EF4-FFF2-40B4-BE49-F238E27FC236}">
                <a16:creationId xmlns:a16="http://schemas.microsoft.com/office/drawing/2014/main" id="{2749F8FB-C3BB-40E4-B5CE-261929B7E566}"/>
              </a:ext>
            </a:extLst>
          </p:cNvPr>
          <p:cNvPicPr>
            <a:picLocks noChangeAspect="1"/>
          </p:cNvPicPr>
          <p:nvPr/>
        </p:nvPicPr>
        <p:blipFill>
          <a:blip r:embed="rId3"/>
          <a:stretch>
            <a:fillRect/>
          </a:stretch>
        </p:blipFill>
        <p:spPr>
          <a:xfrm>
            <a:off x="28575" y="89750"/>
            <a:ext cx="3669792" cy="701040"/>
          </a:xfrm>
          <a:prstGeom prst="rect">
            <a:avLst/>
          </a:prstGeom>
        </p:spPr>
      </p:pic>
      <p:sp>
        <p:nvSpPr>
          <p:cNvPr id="8" name="副标题 2">
            <a:extLst>
              <a:ext uri="{FF2B5EF4-FFF2-40B4-BE49-F238E27FC236}">
                <a16:creationId xmlns:a16="http://schemas.microsoft.com/office/drawing/2014/main" id="{1D37514E-5318-45D6-BA39-D0300D2CAA7E}"/>
              </a:ext>
            </a:extLst>
          </p:cNvPr>
          <p:cNvSpPr txBox="1">
            <a:spLocks/>
          </p:cNvSpPr>
          <p:nvPr/>
        </p:nvSpPr>
        <p:spPr>
          <a:xfrm>
            <a:off x="1978943" y="4992006"/>
            <a:ext cx="8272214" cy="5181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altLang="zh-CN" sz="3000" b="1" dirty="0"/>
              <a:t>Ke Sun</a:t>
            </a:r>
            <a:r>
              <a:rPr lang="en-US" altLang="zh-CN" sz="3000" dirty="0"/>
              <a:t>, </a:t>
            </a:r>
            <a:r>
              <a:rPr lang="en-US" altLang="zh-CN" sz="3000" dirty="0" err="1"/>
              <a:t>Chunyu</a:t>
            </a:r>
            <a:r>
              <a:rPr lang="en-US" altLang="zh-CN" sz="3000" dirty="0"/>
              <a:t> Xia, </a:t>
            </a:r>
            <a:r>
              <a:rPr lang="en-US" altLang="zh-CN" sz="3000" dirty="0" err="1"/>
              <a:t>Songlin</a:t>
            </a:r>
            <a:r>
              <a:rPr lang="en-US" altLang="zh-CN" sz="3000" dirty="0"/>
              <a:t> Xu, </a:t>
            </a:r>
            <a:r>
              <a:rPr lang="en-US" altLang="zh-CN" sz="3000" dirty="0" err="1"/>
              <a:t>Xinyu</a:t>
            </a:r>
            <a:r>
              <a:rPr lang="en-US" altLang="zh-CN" sz="3000" dirty="0"/>
              <a:t> Zhang</a:t>
            </a:r>
            <a:endParaRPr lang="en-US" altLang="zh-CN" sz="3000" b="1" baseline="30000" dirty="0"/>
          </a:p>
          <a:p>
            <a:pPr algn="ctr"/>
            <a:endParaRPr lang="en-US" altLang="zh-CN" sz="3000" baseline="30000" dirty="0">
              <a:latin typeface="+mj-lt"/>
            </a:endParaRPr>
          </a:p>
        </p:txBody>
      </p:sp>
      <p:sp>
        <p:nvSpPr>
          <p:cNvPr id="9" name="文本框 4">
            <a:extLst>
              <a:ext uri="{FF2B5EF4-FFF2-40B4-BE49-F238E27FC236}">
                <a16:creationId xmlns:a16="http://schemas.microsoft.com/office/drawing/2014/main" id="{C4C2DA4E-B221-45AE-BD25-E6B31980FCCC}"/>
              </a:ext>
            </a:extLst>
          </p:cNvPr>
          <p:cNvSpPr txBox="1">
            <a:spLocks noChangeArrowheads="1"/>
          </p:cNvSpPr>
          <p:nvPr/>
        </p:nvSpPr>
        <p:spPr bwMode="auto">
          <a:xfrm>
            <a:off x="3669668" y="6143893"/>
            <a:ext cx="48526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ea typeface="宋体" panose="02010600030101010101" pitchFamily="2" charset="-122"/>
              </a:defRPr>
            </a:lvl1pPr>
            <a:lvl2pPr>
              <a:defRPr>
                <a:solidFill>
                  <a:schemeClr val="tx1"/>
                </a:solidFill>
                <a:latin typeface="Times New Roman" panose="02020603050405020304" pitchFamily="18" charset="0"/>
                <a:ea typeface="宋体" panose="02010600030101010101" pitchFamily="2" charset="-122"/>
              </a:defRPr>
            </a:lvl2pPr>
            <a:lvl3pPr>
              <a:defRPr>
                <a:solidFill>
                  <a:schemeClr val="tx1"/>
                </a:solidFill>
                <a:latin typeface="Times New Roman" panose="02020603050405020304" pitchFamily="18" charset="0"/>
                <a:ea typeface="宋体" panose="02010600030101010101" pitchFamily="2" charset="-122"/>
              </a:defRPr>
            </a:lvl3pPr>
            <a:lvl4pPr>
              <a:defRPr>
                <a:solidFill>
                  <a:schemeClr val="tx1"/>
                </a:solidFill>
                <a:latin typeface="Times New Roman" panose="02020603050405020304" pitchFamily="18" charset="0"/>
                <a:ea typeface="宋体" panose="02010600030101010101" pitchFamily="2" charset="-122"/>
              </a:defRPr>
            </a:lvl4pPr>
            <a:lvl5pPr>
              <a:defRPr>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Times New Roman" panose="02020603050405020304" pitchFamily="18" charset="0"/>
                <a:ea typeface="宋体" panose="02010600030101010101" pitchFamily="2" charset="-122"/>
              </a:defRPr>
            </a:lvl9pPr>
          </a:lstStyle>
          <a:p>
            <a:pPr algn="ctr" eaLnBrk="0" hangingPunct="0"/>
            <a:r>
              <a:rPr lang="en-US" altLang="zh-CN" sz="2400" dirty="0">
                <a:latin typeface="+mn-lt"/>
              </a:rPr>
              <a:t>NDSS’23,   Mar 1</a:t>
            </a:r>
            <a:r>
              <a:rPr lang="en-US" altLang="zh-CN" sz="2400" baseline="30000" dirty="0">
                <a:latin typeface="+mn-lt"/>
              </a:rPr>
              <a:t>st</a:t>
            </a:r>
            <a:r>
              <a:rPr lang="en-US" altLang="zh-CN" sz="2400" dirty="0">
                <a:latin typeface="+mn-lt"/>
              </a:rPr>
              <a:t>, 2023</a:t>
            </a:r>
          </a:p>
        </p:txBody>
      </p:sp>
      <p:sp>
        <p:nvSpPr>
          <p:cNvPr id="10" name="文本框 5">
            <a:extLst>
              <a:ext uri="{FF2B5EF4-FFF2-40B4-BE49-F238E27FC236}">
                <a16:creationId xmlns:a16="http://schemas.microsoft.com/office/drawing/2014/main" id="{308A9264-E824-4027-9E60-344B1603DFAB}"/>
              </a:ext>
            </a:extLst>
          </p:cNvPr>
          <p:cNvSpPr txBox="1"/>
          <p:nvPr/>
        </p:nvSpPr>
        <p:spPr>
          <a:xfrm>
            <a:off x="781050" y="5251095"/>
            <a:ext cx="10668000" cy="830997"/>
          </a:xfrm>
          <a:prstGeom prst="rect">
            <a:avLst/>
          </a:prstGeom>
          <a:noFill/>
        </p:spPr>
        <p:txBody>
          <a:bodyPr wrap="square" rtlCol="0">
            <a:spAutoFit/>
          </a:bodyPr>
          <a:lstStyle/>
          <a:p>
            <a:pPr algn="ctr"/>
            <a:endParaRPr lang="en-US" altLang="zh-CN" sz="2400" dirty="0"/>
          </a:p>
          <a:p>
            <a:pPr algn="ctr"/>
            <a:r>
              <a:rPr lang="en-US" altLang="zh-CN" sz="2400" dirty="0"/>
              <a:t>University of California, San Diego</a:t>
            </a:r>
          </a:p>
        </p:txBody>
      </p:sp>
      <p:sp>
        <p:nvSpPr>
          <p:cNvPr id="2" name="Slide Number Placeholder 1">
            <a:extLst>
              <a:ext uri="{FF2B5EF4-FFF2-40B4-BE49-F238E27FC236}">
                <a16:creationId xmlns:a16="http://schemas.microsoft.com/office/drawing/2014/main" id="{53A85663-CDA9-4F47-BFA8-764790ECC009}"/>
              </a:ext>
            </a:extLst>
          </p:cNvPr>
          <p:cNvSpPr>
            <a:spLocks noGrp="1"/>
          </p:cNvSpPr>
          <p:nvPr>
            <p:ph type="sldNum" sz="quarter" idx="12"/>
          </p:nvPr>
        </p:nvSpPr>
        <p:spPr/>
        <p:txBody>
          <a:bodyPr/>
          <a:lstStyle/>
          <a:p>
            <a:fld id="{8C2007DB-4D60-504E-99B5-33AD8DD28A36}" type="slidenum">
              <a:rPr kumimoji="1" lang="zh-CN" altLang="en-US" smtClean="0"/>
              <a:t>1</a:t>
            </a:fld>
            <a:endParaRPr kumimoji="1" lang="zh-CN" altLang="en-US"/>
          </a:p>
        </p:txBody>
      </p:sp>
    </p:spTree>
    <p:extLst>
      <p:ext uri="{BB962C8B-B14F-4D97-AF65-F5344CB8AC3E}">
        <p14:creationId xmlns:p14="http://schemas.microsoft.com/office/powerpoint/2010/main" val="1604957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43F34-B7EB-212F-E4E3-9F74EB4423C7}"/>
              </a:ext>
            </a:extLst>
          </p:cNvPr>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Attacking Requirements and Targets</a:t>
            </a:r>
            <a:endParaRPr lang="en-US" dirty="0"/>
          </a:p>
        </p:txBody>
      </p:sp>
      <p:sp>
        <p:nvSpPr>
          <p:cNvPr id="3" name="Content Placeholder 2">
            <a:extLst>
              <a:ext uri="{FF2B5EF4-FFF2-40B4-BE49-F238E27FC236}">
                <a16:creationId xmlns:a16="http://schemas.microsoft.com/office/drawing/2014/main" id="{2D156AC2-F0D1-CD91-9A4E-8286105AB64F}"/>
              </a:ext>
            </a:extLst>
          </p:cNvPr>
          <p:cNvSpPr>
            <a:spLocks noGrp="1"/>
          </p:cNvSpPr>
          <p:nvPr>
            <p:ph idx="1"/>
          </p:nvPr>
        </p:nvSpPr>
        <p:spPr>
          <a:xfrm>
            <a:off x="7155406" y="2244825"/>
            <a:ext cx="4198394" cy="3557387"/>
          </a:xfrm>
        </p:spPr>
        <p:txBody>
          <a:bodyPr>
            <a:noAutofit/>
          </a:bodyPr>
          <a:lstStyle/>
          <a:p>
            <a:pPr marL="0" indent="0">
              <a:buNone/>
            </a:pPr>
            <a:r>
              <a:rPr lang="en-US" dirty="0"/>
              <a:t>Targeted permissions:</a:t>
            </a:r>
          </a:p>
          <a:p>
            <a:r>
              <a:rPr lang="en-US" dirty="0"/>
              <a:t>Read calendar </a:t>
            </a:r>
          </a:p>
          <a:p>
            <a:r>
              <a:rPr lang="en-US" dirty="0"/>
              <a:t>Read contacts, SMS</a:t>
            </a:r>
          </a:p>
          <a:p>
            <a:r>
              <a:rPr lang="en-US" dirty="0"/>
              <a:t>Read search history</a:t>
            </a:r>
          </a:p>
          <a:p>
            <a:r>
              <a:rPr lang="en-US" dirty="0"/>
              <a:t>Access coarse location</a:t>
            </a:r>
          </a:p>
          <a:p>
            <a:r>
              <a:rPr lang="en-US" dirty="0"/>
              <a:t>Access GPS trace</a:t>
            </a:r>
          </a:p>
          <a:p>
            <a:r>
              <a:rPr lang="en-US" dirty="0"/>
              <a:t>etc.</a:t>
            </a:r>
          </a:p>
        </p:txBody>
      </p:sp>
      <p:sp>
        <p:nvSpPr>
          <p:cNvPr id="4" name="Slide Number Placeholder 3">
            <a:extLst>
              <a:ext uri="{FF2B5EF4-FFF2-40B4-BE49-F238E27FC236}">
                <a16:creationId xmlns:a16="http://schemas.microsoft.com/office/drawing/2014/main" id="{801E1A81-A928-73DF-018C-85DA44A1DE9E}"/>
              </a:ext>
            </a:extLst>
          </p:cNvPr>
          <p:cNvSpPr>
            <a:spLocks noGrp="1"/>
          </p:cNvSpPr>
          <p:nvPr>
            <p:ph type="sldNum" sz="quarter" idx="12"/>
          </p:nvPr>
        </p:nvSpPr>
        <p:spPr/>
        <p:txBody>
          <a:bodyPr/>
          <a:lstStyle/>
          <a:p>
            <a:fld id="{8C2007DB-4D60-504E-99B5-33AD8DD28A36}" type="slidenum">
              <a:rPr kumimoji="1" lang="zh-CN" altLang="en-US" smtClean="0"/>
              <a:t>10</a:t>
            </a:fld>
            <a:endParaRPr kumimoji="1" lang="zh-CN" altLang="en-US" dirty="0"/>
          </a:p>
        </p:txBody>
      </p:sp>
      <p:sp>
        <p:nvSpPr>
          <p:cNvPr id="5" name="Content Placeholder 2">
            <a:extLst>
              <a:ext uri="{FF2B5EF4-FFF2-40B4-BE49-F238E27FC236}">
                <a16:creationId xmlns:a16="http://schemas.microsoft.com/office/drawing/2014/main" id="{821B7A86-0617-57E5-B671-EBAF00998571}"/>
              </a:ext>
            </a:extLst>
          </p:cNvPr>
          <p:cNvSpPr txBox="1">
            <a:spLocks/>
          </p:cNvSpPr>
          <p:nvPr/>
        </p:nvSpPr>
        <p:spPr>
          <a:xfrm>
            <a:off x="838200" y="2950097"/>
            <a:ext cx="4918114" cy="9578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i="1" dirty="0">
                <a:solidFill>
                  <a:srgbClr val="7030A0"/>
                </a:solidFill>
              </a:rPr>
              <a:t>Affordable</a:t>
            </a:r>
            <a:r>
              <a:rPr lang="en-US" dirty="0"/>
              <a:t> Attack</a:t>
            </a:r>
          </a:p>
          <a:p>
            <a:r>
              <a:rPr lang="en-US" b="1" dirty="0">
                <a:solidFill>
                  <a:srgbClr val="FF0000"/>
                </a:solidFill>
              </a:rPr>
              <a:t>High</a:t>
            </a:r>
            <a:r>
              <a:rPr lang="en-US" dirty="0"/>
              <a:t> attacking success rate</a:t>
            </a:r>
          </a:p>
          <a:p>
            <a:r>
              <a:rPr lang="en-US" b="1" dirty="0">
                <a:solidFill>
                  <a:srgbClr val="0070C0"/>
                </a:solidFill>
              </a:rPr>
              <a:t>Explicit</a:t>
            </a:r>
            <a:r>
              <a:rPr lang="en-US" dirty="0"/>
              <a:t> permission-protected private information extraction</a:t>
            </a:r>
          </a:p>
          <a:p>
            <a:endParaRPr lang="en-US" dirty="0"/>
          </a:p>
        </p:txBody>
      </p:sp>
    </p:spTree>
    <p:extLst>
      <p:ext uri="{BB962C8B-B14F-4D97-AF65-F5344CB8AC3E}">
        <p14:creationId xmlns:p14="http://schemas.microsoft.com/office/powerpoint/2010/main" val="748945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00168-A6CD-2F08-2AFE-2B81DC3C01D8}"/>
              </a:ext>
            </a:extLst>
          </p:cNvPr>
          <p:cNvSpPr>
            <a:spLocks noGrp="1"/>
          </p:cNvSpPr>
          <p:nvPr>
            <p:ph type="title"/>
          </p:nvPr>
        </p:nvSpPr>
        <p:spPr/>
        <p:txBody>
          <a:bodyPr>
            <a:normAutofit/>
          </a:bodyPr>
          <a:lstStyle/>
          <a:p>
            <a:r>
              <a:rPr lang="en-US" sz="4400" b="1" dirty="0">
                <a:latin typeface="+mn-lt"/>
              </a:rPr>
              <a:t>Challenge 1: how to achieve </a:t>
            </a:r>
            <a:r>
              <a:rPr lang="en-US" sz="4400" b="1" i="1" dirty="0">
                <a:latin typeface="+mn-lt"/>
              </a:rPr>
              <a:t>affordable</a:t>
            </a:r>
            <a:r>
              <a:rPr lang="en-US" sz="4400" b="1" dirty="0">
                <a:latin typeface="+mn-lt"/>
              </a:rPr>
              <a:t> attack?</a:t>
            </a:r>
            <a:endParaRPr lang="en-US" b="1" dirty="0">
              <a:latin typeface="+mn-lt"/>
            </a:endParaRPr>
          </a:p>
        </p:txBody>
      </p:sp>
      <p:sp>
        <p:nvSpPr>
          <p:cNvPr id="3" name="Content Placeholder 2">
            <a:extLst>
              <a:ext uri="{FF2B5EF4-FFF2-40B4-BE49-F238E27FC236}">
                <a16:creationId xmlns:a16="http://schemas.microsoft.com/office/drawing/2014/main" id="{FFBD25B3-136F-2384-B53C-A287C9879C35}"/>
              </a:ext>
            </a:extLst>
          </p:cNvPr>
          <p:cNvSpPr>
            <a:spLocks noGrp="1"/>
          </p:cNvSpPr>
          <p:nvPr>
            <p:ph idx="1"/>
          </p:nvPr>
        </p:nvSpPr>
        <p:spPr>
          <a:xfrm>
            <a:off x="883524" y="1655127"/>
            <a:ext cx="10515600" cy="476900"/>
          </a:xfrm>
        </p:spPr>
        <p:txBody>
          <a:bodyPr/>
          <a:lstStyle/>
          <a:p>
            <a:pPr marL="0" indent="0">
              <a:buNone/>
            </a:pPr>
            <a:r>
              <a:rPr lang="en-US" dirty="0"/>
              <a:t>Neither the </a:t>
            </a:r>
            <a:r>
              <a:rPr lang="en-US" b="1" dirty="0"/>
              <a:t>smartphone OS </a:t>
            </a:r>
            <a:r>
              <a:rPr lang="en-US" dirty="0"/>
              <a:t>nor the </a:t>
            </a:r>
            <a:r>
              <a:rPr lang="en-US" b="1" dirty="0"/>
              <a:t>user</a:t>
            </a:r>
            <a:r>
              <a:rPr lang="en-US" dirty="0"/>
              <a:t> can notice the attack.</a:t>
            </a:r>
          </a:p>
          <a:p>
            <a:pPr marL="0" indent="0">
              <a:buNone/>
            </a:pPr>
            <a:endParaRPr lang="en-US" dirty="0"/>
          </a:p>
        </p:txBody>
      </p:sp>
      <p:sp>
        <p:nvSpPr>
          <p:cNvPr id="4" name="Slide Number Placeholder 3">
            <a:extLst>
              <a:ext uri="{FF2B5EF4-FFF2-40B4-BE49-F238E27FC236}">
                <a16:creationId xmlns:a16="http://schemas.microsoft.com/office/drawing/2014/main" id="{24F14501-134E-D3E6-AF4C-FA00FEC62EC9}"/>
              </a:ext>
            </a:extLst>
          </p:cNvPr>
          <p:cNvSpPr>
            <a:spLocks noGrp="1"/>
          </p:cNvSpPr>
          <p:nvPr>
            <p:ph type="sldNum" sz="quarter" idx="12"/>
          </p:nvPr>
        </p:nvSpPr>
        <p:spPr/>
        <p:txBody>
          <a:bodyPr/>
          <a:lstStyle/>
          <a:p>
            <a:fld id="{8C2007DB-4D60-504E-99B5-33AD8DD28A36}" type="slidenum">
              <a:rPr kumimoji="1" lang="zh-CN" altLang="en-US" smtClean="0"/>
              <a:t>11</a:t>
            </a:fld>
            <a:endParaRPr kumimoji="1" lang="zh-CN" altLang="en-US"/>
          </a:p>
        </p:txBody>
      </p:sp>
      <p:sp>
        <p:nvSpPr>
          <p:cNvPr id="5" name="Content Placeholder 2">
            <a:extLst>
              <a:ext uri="{FF2B5EF4-FFF2-40B4-BE49-F238E27FC236}">
                <a16:creationId xmlns:a16="http://schemas.microsoft.com/office/drawing/2014/main" id="{9717233C-2D34-6807-1839-7E6056440E94}"/>
              </a:ext>
            </a:extLst>
          </p:cNvPr>
          <p:cNvSpPr txBox="1">
            <a:spLocks/>
          </p:cNvSpPr>
          <p:nvPr/>
        </p:nvSpPr>
        <p:spPr>
          <a:xfrm>
            <a:off x="760045" y="3757149"/>
            <a:ext cx="10515600" cy="23185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pPr>
            <a:r>
              <a:rPr lang="en-US" dirty="0"/>
              <a:t>Low on-device computational cost</a:t>
            </a:r>
          </a:p>
          <a:p>
            <a:pPr lvl="1">
              <a:lnSpc>
                <a:spcPct val="100000"/>
              </a:lnSpc>
            </a:pPr>
            <a:r>
              <a:rPr lang="en-US" sz="2000" dirty="0"/>
              <a:t>Real-time two-stage </a:t>
            </a:r>
            <a:r>
              <a:rPr lang="en-US" sz="2000" b="1" i="1" dirty="0"/>
              <a:t>detection</a:t>
            </a:r>
            <a:r>
              <a:rPr lang="en-US" sz="2000" dirty="0"/>
              <a:t> algorithm</a:t>
            </a:r>
            <a:r>
              <a:rPr lang="zh-CN" altLang="en-US" sz="2000" dirty="0"/>
              <a:t> </a:t>
            </a:r>
            <a:r>
              <a:rPr lang="en-US" altLang="zh-CN" sz="2000" dirty="0">
                <a:sym typeface="Wingdings" pitchFamily="2" charset="2"/>
              </a:rPr>
              <a:t> </a:t>
            </a:r>
            <a:r>
              <a:rPr lang="en-US" altLang="zh-CN" sz="2000" dirty="0">
                <a:solidFill>
                  <a:srgbClr val="FF0000"/>
                </a:solidFill>
                <a:sym typeface="Wingdings" pitchFamily="2" charset="2"/>
              </a:rPr>
              <a:t>&lt; 5% Peak CPU Usage</a:t>
            </a:r>
            <a:endParaRPr lang="en-US" sz="2000" dirty="0">
              <a:solidFill>
                <a:srgbClr val="FF0000"/>
              </a:solidFill>
            </a:endParaRPr>
          </a:p>
          <a:p>
            <a:pPr lvl="1">
              <a:lnSpc>
                <a:spcPct val="100000"/>
              </a:lnSpc>
            </a:pPr>
            <a:r>
              <a:rPr lang="en-US" sz="2000" dirty="0"/>
              <a:t>Lightweight </a:t>
            </a:r>
            <a:r>
              <a:rPr lang="en-US" sz="2000" b="1" i="1" dirty="0"/>
              <a:t>voice identification </a:t>
            </a:r>
            <a:r>
              <a:rPr lang="en-US" sz="2000" dirty="0"/>
              <a:t>DNN models. </a:t>
            </a:r>
            <a:r>
              <a:rPr lang="en-US" sz="2000" dirty="0">
                <a:sym typeface="Wingdings" pitchFamily="2" charset="2"/>
              </a:rPr>
              <a:t> </a:t>
            </a:r>
            <a:r>
              <a:rPr lang="en-US" sz="2000" dirty="0">
                <a:solidFill>
                  <a:srgbClr val="FF0000"/>
                </a:solidFill>
              </a:rPr>
              <a:t>79.6 KB model size</a:t>
            </a:r>
          </a:p>
          <a:p>
            <a:pPr>
              <a:lnSpc>
                <a:spcPct val="100000"/>
              </a:lnSpc>
            </a:pPr>
            <a:r>
              <a:rPr lang="en-US" dirty="0"/>
              <a:t>Low on-device storage cost</a:t>
            </a:r>
          </a:p>
          <a:p>
            <a:pPr lvl="1">
              <a:lnSpc>
                <a:spcPct val="100000"/>
              </a:lnSpc>
            </a:pPr>
            <a:r>
              <a:rPr lang="en-US" sz="2000" dirty="0"/>
              <a:t>Only save the potential MSS </a:t>
            </a:r>
            <a:r>
              <a:rPr lang="en-US" sz="2000" dirty="0">
                <a:sym typeface="Wingdings" pitchFamily="2" charset="2"/>
              </a:rPr>
              <a:t> </a:t>
            </a:r>
            <a:r>
              <a:rPr lang="en-US" sz="2000" dirty="0">
                <a:solidFill>
                  <a:srgbClr val="FF0000"/>
                </a:solidFill>
                <a:sym typeface="Wingdings" pitchFamily="2" charset="2"/>
              </a:rPr>
              <a:t>16 kB/ response</a:t>
            </a:r>
            <a:endParaRPr lang="en-US" sz="2000" dirty="0">
              <a:solidFill>
                <a:srgbClr val="FF0000"/>
              </a:solidFill>
            </a:endParaRPr>
          </a:p>
          <a:p>
            <a:pPr>
              <a:lnSpc>
                <a:spcPct val="100000"/>
              </a:lnSpc>
            </a:pPr>
            <a:r>
              <a:rPr lang="en-US" dirty="0"/>
              <a:t>Low communication requirement </a:t>
            </a:r>
          </a:p>
          <a:p>
            <a:pPr lvl="1">
              <a:lnSpc>
                <a:spcPct val="100000"/>
              </a:lnSpc>
            </a:pPr>
            <a:r>
              <a:rPr lang="en-US" sz="2000" dirty="0"/>
              <a:t>Only upload the private information </a:t>
            </a:r>
            <a:r>
              <a:rPr lang="en-US" sz="2000" dirty="0">
                <a:sym typeface="Wingdings" pitchFamily="2" charset="2"/>
              </a:rPr>
              <a:t> </a:t>
            </a:r>
            <a:r>
              <a:rPr lang="en-US" sz="2000" dirty="0">
                <a:solidFill>
                  <a:srgbClr val="FF0000"/>
                </a:solidFill>
                <a:sym typeface="Wingdings" pitchFamily="2" charset="2"/>
              </a:rPr>
              <a:t>less than 50 bytes/ response</a:t>
            </a:r>
            <a:endParaRPr lang="en-US" sz="2000" dirty="0">
              <a:solidFill>
                <a:srgbClr val="FF0000"/>
              </a:solidFill>
            </a:endParaRPr>
          </a:p>
        </p:txBody>
      </p:sp>
      <p:sp>
        <p:nvSpPr>
          <p:cNvPr id="6" name="TextBox 5">
            <a:extLst>
              <a:ext uri="{FF2B5EF4-FFF2-40B4-BE49-F238E27FC236}">
                <a16:creationId xmlns:a16="http://schemas.microsoft.com/office/drawing/2014/main" id="{93D81CAB-F125-C47D-ED57-80CDA4E92F5F}"/>
              </a:ext>
            </a:extLst>
          </p:cNvPr>
          <p:cNvSpPr txBox="1"/>
          <p:nvPr/>
        </p:nvSpPr>
        <p:spPr>
          <a:xfrm>
            <a:off x="144613" y="3019056"/>
            <a:ext cx="1900052" cy="830997"/>
          </a:xfrm>
          <a:prstGeom prst="rect">
            <a:avLst/>
          </a:prstGeom>
          <a:noFill/>
        </p:spPr>
        <p:txBody>
          <a:bodyPr wrap="square" rtlCol="0">
            <a:spAutoFit/>
          </a:bodyPr>
          <a:lstStyle/>
          <a:p>
            <a:pPr algn="ctr"/>
            <a:r>
              <a:rPr lang="en-US" sz="2400" dirty="0"/>
              <a:t>MSS Streaming</a:t>
            </a:r>
          </a:p>
        </p:txBody>
      </p:sp>
      <p:pic>
        <p:nvPicPr>
          <p:cNvPr id="7" name="Picture 14" descr="Equalizer vibration icon simple black style Vector Image">
            <a:extLst>
              <a:ext uri="{FF2B5EF4-FFF2-40B4-BE49-F238E27FC236}">
                <a16:creationId xmlns:a16="http://schemas.microsoft.com/office/drawing/2014/main" id="{0C0E2B75-A728-BBA1-488A-19BE1947DB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965" b="17921"/>
          <a:stretch/>
        </p:blipFill>
        <p:spPr bwMode="auto">
          <a:xfrm>
            <a:off x="389413" y="2217137"/>
            <a:ext cx="1413161" cy="81698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3F8DC9EC-7B33-AB05-E4B1-E71F55BED960}"/>
              </a:ext>
            </a:extLst>
          </p:cNvPr>
          <p:cNvCxnSpPr>
            <a:cxnSpLocks/>
          </p:cNvCxnSpPr>
          <p:nvPr/>
        </p:nvCxnSpPr>
        <p:spPr>
          <a:xfrm>
            <a:off x="1869103" y="2924484"/>
            <a:ext cx="546452" cy="0"/>
          </a:xfrm>
          <a:prstGeom prst="line">
            <a:avLst/>
          </a:prstGeom>
          <a:ln w="38100">
            <a:solidFill>
              <a:schemeClr val="tx1"/>
            </a:solidFill>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grpSp>
        <p:nvGrpSpPr>
          <p:cNvPr id="9" name="Group 8">
            <a:extLst>
              <a:ext uri="{FF2B5EF4-FFF2-40B4-BE49-F238E27FC236}">
                <a16:creationId xmlns:a16="http://schemas.microsoft.com/office/drawing/2014/main" id="{894F6C48-41C5-E260-0F67-45997617192A}"/>
              </a:ext>
            </a:extLst>
          </p:cNvPr>
          <p:cNvGrpSpPr/>
          <p:nvPr/>
        </p:nvGrpSpPr>
        <p:grpSpPr>
          <a:xfrm>
            <a:off x="2341884" y="2311296"/>
            <a:ext cx="2643303" cy="1208144"/>
            <a:chOff x="2458371" y="5144454"/>
            <a:chExt cx="2643303" cy="1208144"/>
          </a:xfrm>
        </p:grpSpPr>
        <p:sp>
          <p:nvSpPr>
            <p:cNvPr id="10" name="Rounded Rectangle 9">
              <a:extLst>
                <a:ext uri="{FF2B5EF4-FFF2-40B4-BE49-F238E27FC236}">
                  <a16:creationId xmlns:a16="http://schemas.microsoft.com/office/drawing/2014/main" id="{FEF75B50-AE6C-BC67-8EFB-A3D7532D8DBD}"/>
                </a:ext>
              </a:extLst>
            </p:cNvPr>
            <p:cNvSpPr/>
            <p:nvPr/>
          </p:nvSpPr>
          <p:spPr>
            <a:xfrm>
              <a:off x="2513033" y="5152269"/>
              <a:ext cx="2533980" cy="1200329"/>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B36EFFE-8251-D0E4-BACC-12E01792359F}"/>
                </a:ext>
              </a:extLst>
            </p:cNvPr>
            <p:cNvSpPr txBox="1"/>
            <p:nvPr/>
          </p:nvSpPr>
          <p:spPr>
            <a:xfrm>
              <a:off x="2458371" y="5144454"/>
              <a:ext cx="2643303" cy="1200329"/>
            </a:xfrm>
            <a:prstGeom prst="rect">
              <a:avLst/>
            </a:prstGeom>
            <a:noFill/>
          </p:spPr>
          <p:txBody>
            <a:bodyPr wrap="square" rtlCol="0">
              <a:spAutoFit/>
            </a:bodyPr>
            <a:lstStyle/>
            <a:p>
              <a:pPr algn="ctr"/>
              <a:r>
                <a:rPr lang="en-US" sz="2400" b="1" dirty="0">
                  <a:solidFill>
                    <a:srgbClr val="FF0000"/>
                  </a:solidFill>
                </a:rPr>
                <a:t>Real-time Detect, Segment, Identify the VUI responses</a:t>
              </a:r>
            </a:p>
          </p:txBody>
        </p:sp>
      </p:grpSp>
      <p:grpSp>
        <p:nvGrpSpPr>
          <p:cNvPr id="12" name="Group 11">
            <a:extLst>
              <a:ext uri="{FF2B5EF4-FFF2-40B4-BE49-F238E27FC236}">
                <a16:creationId xmlns:a16="http://schemas.microsoft.com/office/drawing/2014/main" id="{0B2966E6-A46E-1CF0-1357-3D1D007A1DC5}"/>
              </a:ext>
            </a:extLst>
          </p:cNvPr>
          <p:cNvGrpSpPr/>
          <p:nvPr/>
        </p:nvGrpSpPr>
        <p:grpSpPr>
          <a:xfrm>
            <a:off x="5462980" y="2319109"/>
            <a:ext cx="1401292" cy="1200329"/>
            <a:chOff x="6683936" y="5033866"/>
            <a:chExt cx="1401292" cy="1200329"/>
          </a:xfrm>
        </p:grpSpPr>
        <p:sp>
          <p:nvSpPr>
            <p:cNvPr id="13" name="Rounded Rectangle 12">
              <a:extLst>
                <a:ext uri="{FF2B5EF4-FFF2-40B4-BE49-F238E27FC236}">
                  <a16:creationId xmlns:a16="http://schemas.microsoft.com/office/drawing/2014/main" id="{F46E9B0C-6DD5-6DDE-E5DC-88800E4D09FD}"/>
                </a:ext>
              </a:extLst>
            </p:cNvPr>
            <p:cNvSpPr/>
            <p:nvPr/>
          </p:nvSpPr>
          <p:spPr>
            <a:xfrm>
              <a:off x="6683936" y="5033866"/>
              <a:ext cx="1401292" cy="1200329"/>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Database outline">
              <a:extLst>
                <a:ext uri="{FF2B5EF4-FFF2-40B4-BE49-F238E27FC236}">
                  <a16:creationId xmlns:a16="http://schemas.microsoft.com/office/drawing/2014/main" id="{6F162BD2-EB4B-238F-A2BC-E03744FEC65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37278" y="5218528"/>
              <a:ext cx="914400" cy="914400"/>
            </a:xfrm>
            <a:prstGeom prst="rect">
              <a:avLst/>
            </a:prstGeom>
          </p:spPr>
        </p:pic>
      </p:grpSp>
      <p:cxnSp>
        <p:nvCxnSpPr>
          <p:cNvPr id="15" name="Straight Connector 14">
            <a:extLst>
              <a:ext uri="{FF2B5EF4-FFF2-40B4-BE49-F238E27FC236}">
                <a16:creationId xmlns:a16="http://schemas.microsoft.com/office/drawing/2014/main" id="{A50B79A1-000F-893D-1333-0B0B0BEC1DC7}"/>
              </a:ext>
            </a:extLst>
          </p:cNvPr>
          <p:cNvCxnSpPr>
            <a:cxnSpLocks/>
          </p:cNvCxnSpPr>
          <p:nvPr/>
        </p:nvCxnSpPr>
        <p:spPr>
          <a:xfrm flipV="1">
            <a:off x="4928590" y="2919275"/>
            <a:ext cx="534390" cy="5208"/>
          </a:xfrm>
          <a:prstGeom prst="line">
            <a:avLst/>
          </a:prstGeom>
          <a:ln w="38100">
            <a:solidFill>
              <a:schemeClr val="tx1"/>
            </a:solidFill>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grpSp>
        <p:nvGrpSpPr>
          <p:cNvPr id="16" name="Group 15">
            <a:extLst>
              <a:ext uri="{FF2B5EF4-FFF2-40B4-BE49-F238E27FC236}">
                <a16:creationId xmlns:a16="http://schemas.microsoft.com/office/drawing/2014/main" id="{28EA27C8-7214-799D-E89D-EF1C26D1D4B4}"/>
              </a:ext>
            </a:extLst>
          </p:cNvPr>
          <p:cNvGrpSpPr/>
          <p:nvPr/>
        </p:nvGrpSpPr>
        <p:grpSpPr>
          <a:xfrm>
            <a:off x="7391057" y="2319109"/>
            <a:ext cx="2657158" cy="1227638"/>
            <a:chOff x="7530942" y="5126576"/>
            <a:chExt cx="2657158" cy="1227638"/>
          </a:xfrm>
        </p:grpSpPr>
        <p:sp>
          <p:nvSpPr>
            <p:cNvPr id="17" name="Rounded Rectangle 16">
              <a:extLst>
                <a:ext uri="{FF2B5EF4-FFF2-40B4-BE49-F238E27FC236}">
                  <a16:creationId xmlns:a16="http://schemas.microsoft.com/office/drawing/2014/main" id="{39320DD2-700D-5D1E-1396-00CA129F92C1}"/>
                </a:ext>
              </a:extLst>
            </p:cNvPr>
            <p:cNvSpPr/>
            <p:nvPr/>
          </p:nvSpPr>
          <p:spPr>
            <a:xfrm>
              <a:off x="7530942" y="5126576"/>
              <a:ext cx="2643303" cy="1200329"/>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1627D871-BBC8-FED9-6C92-D6177A53FB42}"/>
                </a:ext>
              </a:extLst>
            </p:cNvPr>
            <p:cNvSpPr txBox="1"/>
            <p:nvPr/>
          </p:nvSpPr>
          <p:spPr>
            <a:xfrm>
              <a:off x="7544797" y="5153885"/>
              <a:ext cx="2643303" cy="1200329"/>
            </a:xfrm>
            <a:prstGeom prst="rect">
              <a:avLst/>
            </a:prstGeom>
            <a:noFill/>
          </p:spPr>
          <p:txBody>
            <a:bodyPr wrap="square" rtlCol="0">
              <a:spAutoFit/>
            </a:bodyPr>
            <a:lstStyle/>
            <a:p>
              <a:pPr algn="ctr"/>
              <a:r>
                <a:rPr lang="en-US" sz="2400" dirty="0"/>
                <a:t>Process the MSS and extract the  </a:t>
              </a:r>
            </a:p>
            <a:p>
              <a:pPr algn="ctr"/>
              <a:r>
                <a:rPr lang="en-US" sz="2400" dirty="0"/>
                <a:t>on the cloud</a:t>
              </a:r>
            </a:p>
          </p:txBody>
        </p:sp>
      </p:grpSp>
      <p:cxnSp>
        <p:nvCxnSpPr>
          <p:cNvPr id="19" name="Straight Connector 18">
            <a:extLst>
              <a:ext uri="{FF2B5EF4-FFF2-40B4-BE49-F238E27FC236}">
                <a16:creationId xmlns:a16="http://schemas.microsoft.com/office/drawing/2014/main" id="{5C2B78F2-1DC5-1771-1262-A07A7FFE3446}"/>
              </a:ext>
            </a:extLst>
          </p:cNvPr>
          <p:cNvCxnSpPr>
            <a:cxnSpLocks/>
          </p:cNvCxnSpPr>
          <p:nvPr/>
        </p:nvCxnSpPr>
        <p:spPr>
          <a:xfrm flipV="1">
            <a:off x="6856667" y="2914065"/>
            <a:ext cx="534390" cy="5208"/>
          </a:xfrm>
          <a:prstGeom prst="line">
            <a:avLst/>
          </a:prstGeom>
          <a:ln w="38100">
            <a:solidFill>
              <a:schemeClr val="tx1"/>
            </a:solidFill>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996F1145-6FE8-8ED9-920A-2A014BB69ACE}"/>
              </a:ext>
            </a:extLst>
          </p:cNvPr>
          <p:cNvCxnSpPr>
            <a:cxnSpLocks/>
          </p:cNvCxnSpPr>
          <p:nvPr/>
        </p:nvCxnSpPr>
        <p:spPr>
          <a:xfrm flipV="1">
            <a:off x="10026755" y="2911461"/>
            <a:ext cx="534390" cy="5208"/>
          </a:xfrm>
          <a:prstGeom prst="line">
            <a:avLst/>
          </a:prstGeom>
          <a:ln w="38100">
            <a:solidFill>
              <a:schemeClr val="tx1"/>
            </a:solidFill>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grpSp>
        <p:nvGrpSpPr>
          <p:cNvPr id="21" name="Group 20">
            <a:extLst>
              <a:ext uri="{FF2B5EF4-FFF2-40B4-BE49-F238E27FC236}">
                <a16:creationId xmlns:a16="http://schemas.microsoft.com/office/drawing/2014/main" id="{C38C2314-14B1-B339-57E5-6B047C9B8205}"/>
              </a:ext>
            </a:extLst>
          </p:cNvPr>
          <p:cNvGrpSpPr/>
          <p:nvPr/>
        </p:nvGrpSpPr>
        <p:grpSpPr>
          <a:xfrm>
            <a:off x="10575000" y="2319110"/>
            <a:ext cx="1413162" cy="1200328"/>
            <a:chOff x="2549704" y="2013781"/>
            <a:chExt cx="1413162" cy="1200328"/>
          </a:xfrm>
        </p:grpSpPr>
        <p:sp>
          <p:nvSpPr>
            <p:cNvPr id="22" name="Rounded Rectangle 21">
              <a:extLst>
                <a:ext uri="{FF2B5EF4-FFF2-40B4-BE49-F238E27FC236}">
                  <a16:creationId xmlns:a16="http://schemas.microsoft.com/office/drawing/2014/main" id="{E3600EB4-3326-ADF9-4C5D-6D90D7A4A25F}"/>
                </a:ext>
              </a:extLst>
            </p:cNvPr>
            <p:cNvSpPr/>
            <p:nvPr/>
          </p:nvSpPr>
          <p:spPr>
            <a:xfrm>
              <a:off x="2549704" y="2013781"/>
              <a:ext cx="1413162" cy="1200328"/>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Upload outline">
              <a:extLst>
                <a:ext uri="{FF2B5EF4-FFF2-40B4-BE49-F238E27FC236}">
                  <a16:creationId xmlns:a16="http://schemas.microsoft.com/office/drawing/2014/main" id="{8BEF21D5-2838-346D-1E85-5A5761CE0A6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793149" y="2156744"/>
              <a:ext cx="914400" cy="914400"/>
            </a:xfrm>
            <a:prstGeom prst="rect">
              <a:avLst/>
            </a:prstGeom>
          </p:spPr>
        </p:pic>
      </p:grpSp>
    </p:spTree>
    <p:extLst>
      <p:ext uri="{BB962C8B-B14F-4D97-AF65-F5344CB8AC3E}">
        <p14:creationId xmlns:p14="http://schemas.microsoft.com/office/powerpoint/2010/main" val="365893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
                                            <p:txEl>
                                              <p:pRg st="5" end="5"/>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61DA4-6D84-14EE-6C4A-BB3131C1D95C}"/>
              </a:ext>
            </a:extLst>
          </p:cNvPr>
          <p:cNvSpPr>
            <a:spLocks noGrp="1"/>
          </p:cNvSpPr>
          <p:nvPr>
            <p:ph type="title"/>
          </p:nvPr>
        </p:nvSpPr>
        <p:spPr/>
        <p:txBody>
          <a:bodyPr>
            <a:normAutofit/>
          </a:bodyPr>
          <a:lstStyle/>
          <a:p>
            <a:r>
              <a:rPr lang="en-US" b="1" dirty="0">
                <a:latin typeface="Calibri" panose="020F0502020204030204" pitchFamily="34" charset="0"/>
                <a:cs typeface="Calibri" panose="020F0502020204030204" pitchFamily="34" charset="0"/>
              </a:rPr>
              <a:t>Challenge 2: Inferring Privacy from a Single VUI response </a:t>
            </a:r>
            <a:r>
              <a:rPr lang="en-US" b="1" dirty="0">
                <a:latin typeface="Calibri" panose="020F0502020204030204" pitchFamily="34" charset="0"/>
                <a:cs typeface="Calibri" panose="020F0502020204030204" pitchFamily="34" charset="0"/>
                <a:sym typeface="Wingdings" pitchFamily="2" charset="2"/>
              </a:rPr>
              <a:t> SLU model design</a:t>
            </a:r>
            <a:endParaRPr lang="en-US" dirty="0"/>
          </a:p>
        </p:txBody>
      </p:sp>
      <p:sp>
        <p:nvSpPr>
          <p:cNvPr id="4" name="Slide Number Placeholder 3">
            <a:extLst>
              <a:ext uri="{FF2B5EF4-FFF2-40B4-BE49-F238E27FC236}">
                <a16:creationId xmlns:a16="http://schemas.microsoft.com/office/drawing/2014/main" id="{27C1EFF7-D299-4E71-2176-CE6C4078A01E}"/>
              </a:ext>
            </a:extLst>
          </p:cNvPr>
          <p:cNvSpPr>
            <a:spLocks noGrp="1"/>
          </p:cNvSpPr>
          <p:nvPr>
            <p:ph type="sldNum" sz="quarter" idx="12"/>
          </p:nvPr>
        </p:nvSpPr>
        <p:spPr/>
        <p:txBody>
          <a:bodyPr/>
          <a:lstStyle/>
          <a:p>
            <a:fld id="{8C2007DB-4D60-504E-99B5-33AD8DD28A36}" type="slidenum">
              <a:rPr kumimoji="1" lang="zh-CN" altLang="en-US" smtClean="0"/>
              <a:t>12</a:t>
            </a:fld>
            <a:endParaRPr kumimoji="1" lang="zh-CN" altLang="en-US"/>
          </a:p>
        </p:txBody>
      </p:sp>
      <p:sp>
        <p:nvSpPr>
          <p:cNvPr id="5" name="TextBox 4">
            <a:extLst>
              <a:ext uri="{FF2B5EF4-FFF2-40B4-BE49-F238E27FC236}">
                <a16:creationId xmlns:a16="http://schemas.microsoft.com/office/drawing/2014/main" id="{5936CA89-87C9-F588-07A6-4F17A8E8D53E}"/>
              </a:ext>
            </a:extLst>
          </p:cNvPr>
          <p:cNvSpPr txBox="1"/>
          <p:nvPr/>
        </p:nvSpPr>
        <p:spPr>
          <a:xfrm>
            <a:off x="539827" y="3182116"/>
            <a:ext cx="1900052" cy="830997"/>
          </a:xfrm>
          <a:prstGeom prst="rect">
            <a:avLst/>
          </a:prstGeom>
          <a:noFill/>
        </p:spPr>
        <p:txBody>
          <a:bodyPr wrap="square" rtlCol="0">
            <a:spAutoFit/>
          </a:bodyPr>
          <a:lstStyle/>
          <a:p>
            <a:pPr algn="ctr"/>
            <a:r>
              <a:rPr lang="en-US" sz="2400" dirty="0"/>
              <a:t>MSS Streaming</a:t>
            </a:r>
          </a:p>
        </p:txBody>
      </p:sp>
      <p:pic>
        <p:nvPicPr>
          <p:cNvPr id="6" name="Picture 14" descr="Equalizer vibration icon simple black style Vector Image">
            <a:extLst>
              <a:ext uri="{FF2B5EF4-FFF2-40B4-BE49-F238E27FC236}">
                <a16:creationId xmlns:a16="http://schemas.microsoft.com/office/drawing/2014/main" id="{E99F4130-6F99-0C4A-A97E-15C08E7CD0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965" b="17921"/>
          <a:stretch/>
        </p:blipFill>
        <p:spPr bwMode="auto">
          <a:xfrm>
            <a:off x="771401" y="2407373"/>
            <a:ext cx="1413161" cy="81698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1CA24745-EF6B-CD76-CDF7-201AF290EBD8}"/>
              </a:ext>
            </a:extLst>
          </p:cNvPr>
          <p:cNvCxnSpPr>
            <a:cxnSpLocks/>
          </p:cNvCxnSpPr>
          <p:nvPr/>
        </p:nvCxnSpPr>
        <p:spPr>
          <a:xfrm>
            <a:off x="2251091" y="3114720"/>
            <a:ext cx="546452" cy="0"/>
          </a:xfrm>
          <a:prstGeom prst="line">
            <a:avLst/>
          </a:prstGeom>
          <a:ln w="38100">
            <a:solidFill>
              <a:schemeClr val="tx1"/>
            </a:solidFill>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grpSp>
        <p:nvGrpSpPr>
          <p:cNvPr id="9" name="Group 8">
            <a:extLst>
              <a:ext uri="{FF2B5EF4-FFF2-40B4-BE49-F238E27FC236}">
                <a16:creationId xmlns:a16="http://schemas.microsoft.com/office/drawing/2014/main" id="{4C6B3657-2BE9-B249-775F-B6B0BBB82C37}"/>
              </a:ext>
            </a:extLst>
          </p:cNvPr>
          <p:cNvGrpSpPr/>
          <p:nvPr/>
        </p:nvGrpSpPr>
        <p:grpSpPr>
          <a:xfrm>
            <a:off x="2595187" y="2509347"/>
            <a:ext cx="1411978" cy="1200329"/>
            <a:chOff x="2329686" y="5152269"/>
            <a:chExt cx="1411978" cy="1200329"/>
          </a:xfrm>
        </p:grpSpPr>
        <p:sp>
          <p:nvSpPr>
            <p:cNvPr id="10" name="Rounded Rectangle 9">
              <a:extLst>
                <a:ext uri="{FF2B5EF4-FFF2-40B4-BE49-F238E27FC236}">
                  <a16:creationId xmlns:a16="http://schemas.microsoft.com/office/drawing/2014/main" id="{D62ECD08-5F6C-189D-2BAB-56E5868DC413}"/>
                </a:ext>
              </a:extLst>
            </p:cNvPr>
            <p:cNvSpPr/>
            <p:nvPr/>
          </p:nvSpPr>
          <p:spPr>
            <a:xfrm>
              <a:off x="2513033" y="5152269"/>
              <a:ext cx="1055336" cy="1200329"/>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3B11799-AD51-145E-8CD2-D6375EA969B6}"/>
                </a:ext>
              </a:extLst>
            </p:cNvPr>
            <p:cNvSpPr txBox="1"/>
            <p:nvPr/>
          </p:nvSpPr>
          <p:spPr>
            <a:xfrm>
              <a:off x="2329686" y="5524203"/>
              <a:ext cx="1411978" cy="461665"/>
            </a:xfrm>
            <a:prstGeom prst="rect">
              <a:avLst/>
            </a:prstGeom>
            <a:noFill/>
            <a:ln>
              <a:noFill/>
            </a:ln>
          </p:spPr>
          <p:txBody>
            <a:bodyPr wrap="square" rtlCol="0">
              <a:spAutoFit/>
            </a:bodyPr>
            <a:lstStyle/>
            <a:p>
              <a:pPr algn="ctr"/>
              <a:r>
                <a:rPr lang="en-US" sz="2400" dirty="0"/>
                <a:t>ASR</a:t>
              </a:r>
            </a:p>
          </p:txBody>
        </p:sp>
      </p:grpSp>
      <p:cxnSp>
        <p:nvCxnSpPr>
          <p:cNvPr id="12" name="Straight Connector 11">
            <a:extLst>
              <a:ext uri="{FF2B5EF4-FFF2-40B4-BE49-F238E27FC236}">
                <a16:creationId xmlns:a16="http://schemas.microsoft.com/office/drawing/2014/main" id="{F6BF5342-9A9A-6066-E27F-6BBC4C9525ED}"/>
              </a:ext>
            </a:extLst>
          </p:cNvPr>
          <p:cNvCxnSpPr>
            <a:cxnSpLocks/>
          </p:cNvCxnSpPr>
          <p:nvPr/>
        </p:nvCxnSpPr>
        <p:spPr>
          <a:xfrm flipV="1">
            <a:off x="3846833" y="3104303"/>
            <a:ext cx="534390" cy="5208"/>
          </a:xfrm>
          <a:prstGeom prst="line">
            <a:avLst/>
          </a:prstGeom>
          <a:ln w="38100">
            <a:solidFill>
              <a:schemeClr val="tx1"/>
            </a:solidFill>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BA2C6B57-B0F0-5BC0-AC1E-F82392567480}"/>
              </a:ext>
            </a:extLst>
          </p:cNvPr>
          <p:cNvSpPr txBox="1"/>
          <p:nvPr/>
        </p:nvSpPr>
        <p:spPr>
          <a:xfrm>
            <a:off x="4381223" y="2750360"/>
            <a:ext cx="2575259" cy="707886"/>
          </a:xfrm>
          <a:prstGeom prst="rect">
            <a:avLst/>
          </a:prstGeom>
          <a:noFill/>
        </p:spPr>
        <p:txBody>
          <a:bodyPr wrap="square">
            <a:spAutoFit/>
          </a:bodyPr>
          <a:lstStyle/>
          <a:p>
            <a:r>
              <a:rPr lang="en-US" sz="2000" b="0" i="0" dirty="0">
                <a:effectLst/>
                <a:latin typeface="Arial" panose="020B0604020202020204" pitchFamily="34" charset="0"/>
              </a:rPr>
              <a:t>Got it, </a:t>
            </a:r>
            <a:r>
              <a:rPr lang="en-US" sz="2000" b="1" i="1" dirty="0">
                <a:solidFill>
                  <a:srgbClr val="FF0000"/>
                </a:solidFill>
                <a:effectLst/>
                <a:latin typeface="Arial" panose="020B0604020202020204" pitchFamily="34" charset="0"/>
              </a:rPr>
              <a:t>check</a:t>
            </a:r>
            <a:r>
              <a:rPr lang="en-US" sz="2000" b="1" i="1" dirty="0">
                <a:solidFill>
                  <a:srgbClr val="FF0000"/>
                </a:solidFill>
                <a:latin typeface="Arial" panose="020B0604020202020204" pitchFamily="34" charset="0"/>
              </a:rPr>
              <a:t> </a:t>
            </a:r>
          </a:p>
          <a:p>
            <a:r>
              <a:rPr lang="en-US" sz="2000" b="1" i="1" dirty="0">
                <a:solidFill>
                  <a:srgbClr val="FF0000"/>
                </a:solidFill>
                <a:latin typeface="Arial" panose="020B0604020202020204" pitchFamily="34" charset="0"/>
              </a:rPr>
              <a:t>bank account </a:t>
            </a:r>
            <a:r>
              <a:rPr lang="en-US" sz="2000" b="1" i="1" dirty="0">
                <a:solidFill>
                  <a:srgbClr val="7030A0"/>
                </a:solidFill>
                <a:latin typeface="Arial" panose="020B0604020202020204" pitchFamily="34" charset="0"/>
              </a:rPr>
              <a:t>1234</a:t>
            </a:r>
            <a:r>
              <a:rPr lang="en-US" sz="2000" b="0" i="0" dirty="0">
                <a:effectLst/>
                <a:latin typeface="Arial" panose="020B0604020202020204" pitchFamily="34" charset="0"/>
              </a:rPr>
              <a:t>.</a:t>
            </a:r>
            <a:endParaRPr lang="en-US" sz="2000" dirty="0"/>
          </a:p>
        </p:txBody>
      </p:sp>
      <p:cxnSp>
        <p:nvCxnSpPr>
          <p:cNvPr id="19" name="Straight Connector 18">
            <a:extLst>
              <a:ext uri="{FF2B5EF4-FFF2-40B4-BE49-F238E27FC236}">
                <a16:creationId xmlns:a16="http://schemas.microsoft.com/office/drawing/2014/main" id="{67FF9CD5-A203-19F0-8563-AB7C3FD78407}"/>
              </a:ext>
            </a:extLst>
          </p:cNvPr>
          <p:cNvCxnSpPr>
            <a:cxnSpLocks/>
          </p:cNvCxnSpPr>
          <p:nvPr/>
        </p:nvCxnSpPr>
        <p:spPr>
          <a:xfrm>
            <a:off x="6865322" y="3114720"/>
            <a:ext cx="546452" cy="0"/>
          </a:xfrm>
          <a:prstGeom prst="line">
            <a:avLst/>
          </a:prstGeom>
          <a:ln w="38100">
            <a:solidFill>
              <a:schemeClr val="tx1"/>
            </a:solidFill>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grpSp>
        <p:nvGrpSpPr>
          <p:cNvPr id="20" name="Group 19">
            <a:extLst>
              <a:ext uri="{FF2B5EF4-FFF2-40B4-BE49-F238E27FC236}">
                <a16:creationId xmlns:a16="http://schemas.microsoft.com/office/drawing/2014/main" id="{A884437B-12C5-FEDD-0B7D-BF032C5BC8ED}"/>
              </a:ext>
            </a:extLst>
          </p:cNvPr>
          <p:cNvGrpSpPr/>
          <p:nvPr/>
        </p:nvGrpSpPr>
        <p:grpSpPr>
          <a:xfrm>
            <a:off x="7209418" y="2509347"/>
            <a:ext cx="1411978" cy="1200329"/>
            <a:chOff x="2329686" y="5152269"/>
            <a:chExt cx="1411978" cy="1200329"/>
          </a:xfrm>
        </p:grpSpPr>
        <p:sp>
          <p:nvSpPr>
            <p:cNvPr id="21" name="Rounded Rectangle 20">
              <a:extLst>
                <a:ext uri="{FF2B5EF4-FFF2-40B4-BE49-F238E27FC236}">
                  <a16:creationId xmlns:a16="http://schemas.microsoft.com/office/drawing/2014/main" id="{1119D218-FEFC-E516-A383-F58365AA00C6}"/>
                </a:ext>
              </a:extLst>
            </p:cNvPr>
            <p:cNvSpPr/>
            <p:nvPr/>
          </p:nvSpPr>
          <p:spPr>
            <a:xfrm>
              <a:off x="2513033" y="5152269"/>
              <a:ext cx="1055336" cy="1200329"/>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66ACEB-11B0-A7AE-178F-7E254DD85AD3}"/>
                </a:ext>
              </a:extLst>
            </p:cNvPr>
            <p:cNvSpPr txBox="1"/>
            <p:nvPr/>
          </p:nvSpPr>
          <p:spPr>
            <a:xfrm>
              <a:off x="2329686" y="5524203"/>
              <a:ext cx="1411978" cy="461665"/>
            </a:xfrm>
            <a:prstGeom prst="rect">
              <a:avLst/>
            </a:prstGeom>
            <a:noFill/>
            <a:ln>
              <a:noFill/>
            </a:ln>
          </p:spPr>
          <p:txBody>
            <a:bodyPr wrap="square" rtlCol="0">
              <a:spAutoFit/>
            </a:bodyPr>
            <a:lstStyle/>
            <a:p>
              <a:pPr algn="ctr"/>
              <a:r>
                <a:rPr lang="en-US" sz="2400" dirty="0"/>
                <a:t>NLU</a:t>
              </a:r>
            </a:p>
          </p:txBody>
        </p:sp>
      </p:grpSp>
      <p:cxnSp>
        <p:nvCxnSpPr>
          <p:cNvPr id="23" name="Straight Connector 22">
            <a:extLst>
              <a:ext uri="{FF2B5EF4-FFF2-40B4-BE49-F238E27FC236}">
                <a16:creationId xmlns:a16="http://schemas.microsoft.com/office/drawing/2014/main" id="{9BE11363-AC9E-51B2-DC80-4E115B649338}"/>
              </a:ext>
            </a:extLst>
          </p:cNvPr>
          <p:cNvCxnSpPr>
            <a:cxnSpLocks/>
          </p:cNvCxnSpPr>
          <p:nvPr/>
        </p:nvCxnSpPr>
        <p:spPr>
          <a:xfrm flipV="1">
            <a:off x="8461064" y="3104303"/>
            <a:ext cx="534390" cy="5208"/>
          </a:xfrm>
          <a:prstGeom prst="line">
            <a:avLst/>
          </a:prstGeom>
          <a:ln w="38100">
            <a:solidFill>
              <a:schemeClr val="tx1"/>
            </a:solidFill>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277CA9BD-065E-72E7-26DB-4F0CAB43A602}"/>
              </a:ext>
            </a:extLst>
          </p:cNvPr>
          <p:cNvSpPr txBox="1"/>
          <p:nvPr/>
        </p:nvSpPr>
        <p:spPr>
          <a:xfrm>
            <a:off x="9008418" y="2453000"/>
            <a:ext cx="3171874" cy="1323439"/>
          </a:xfrm>
          <a:prstGeom prst="rect">
            <a:avLst/>
          </a:prstGeom>
          <a:noFill/>
        </p:spPr>
        <p:txBody>
          <a:bodyPr wrap="square">
            <a:spAutoFit/>
          </a:bodyPr>
          <a:lstStyle/>
          <a:p>
            <a:r>
              <a:rPr lang="en-US" sz="2000" b="0" i="0" dirty="0">
                <a:effectLst/>
                <a:latin typeface="Arial" panose="020B0604020202020204" pitchFamily="34" charset="0"/>
              </a:rPr>
              <a:t>Type: Reminder</a:t>
            </a:r>
          </a:p>
          <a:p>
            <a:r>
              <a:rPr lang="en-US" sz="2000" dirty="0">
                <a:latin typeface="Arial" panose="020B0604020202020204" pitchFamily="34" charset="0"/>
              </a:rPr>
              <a:t>Intents: </a:t>
            </a:r>
          </a:p>
          <a:p>
            <a:pPr marL="342900" indent="-342900">
              <a:buFont typeface="Arial" panose="020B0604020202020204" pitchFamily="34" charset="0"/>
              <a:buChar char="•"/>
            </a:pPr>
            <a:r>
              <a:rPr lang="en-US" sz="2000" b="1" dirty="0">
                <a:solidFill>
                  <a:srgbClr val="FF0000"/>
                </a:solidFill>
                <a:latin typeface="Arial" panose="020B0604020202020204" pitchFamily="34" charset="0"/>
              </a:rPr>
              <a:t>Check bank account</a:t>
            </a:r>
          </a:p>
          <a:p>
            <a:pPr marL="342900" indent="-342900">
              <a:buFont typeface="Arial" panose="020B0604020202020204" pitchFamily="34" charset="0"/>
              <a:buChar char="•"/>
            </a:pPr>
            <a:r>
              <a:rPr lang="en-US" sz="2000" b="1" dirty="0">
                <a:solidFill>
                  <a:srgbClr val="7030A0"/>
                </a:solidFill>
                <a:latin typeface="Arial" panose="020B0604020202020204" pitchFamily="34" charset="0"/>
              </a:rPr>
              <a:t>1234</a:t>
            </a:r>
          </a:p>
        </p:txBody>
      </p:sp>
      <p:cxnSp>
        <p:nvCxnSpPr>
          <p:cNvPr id="27" name="Straight Connector 26">
            <a:extLst>
              <a:ext uri="{FF2B5EF4-FFF2-40B4-BE49-F238E27FC236}">
                <a16:creationId xmlns:a16="http://schemas.microsoft.com/office/drawing/2014/main" id="{11A86E5A-1DB4-EEB1-DF24-205F2FFC71BB}"/>
              </a:ext>
            </a:extLst>
          </p:cNvPr>
          <p:cNvCxnSpPr>
            <a:cxnSpLocks/>
          </p:cNvCxnSpPr>
          <p:nvPr/>
        </p:nvCxnSpPr>
        <p:spPr>
          <a:xfrm>
            <a:off x="5453349" y="3429000"/>
            <a:ext cx="0" cy="584113"/>
          </a:xfrm>
          <a:prstGeom prst="line">
            <a:avLst/>
          </a:prstGeom>
          <a:ln w="38100">
            <a:solidFill>
              <a:schemeClr val="tx1"/>
            </a:solidFill>
            <a:prstDash val="dash"/>
            <a:headEnd type="none" w="med" len="med"/>
            <a:tailEnd type="triangle" w="lg" len="lg"/>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CF81850B-001A-EF87-15C1-7256212FFA57}"/>
              </a:ext>
            </a:extLst>
          </p:cNvPr>
          <p:cNvSpPr txBox="1"/>
          <p:nvPr/>
        </p:nvSpPr>
        <p:spPr>
          <a:xfrm>
            <a:off x="2003123" y="4190650"/>
            <a:ext cx="8185753" cy="830997"/>
          </a:xfrm>
          <a:prstGeom prst="rect">
            <a:avLst/>
          </a:prstGeom>
          <a:noFill/>
        </p:spPr>
        <p:txBody>
          <a:bodyPr wrap="square">
            <a:spAutoFit/>
          </a:bodyPr>
          <a:lstStyle/>
          <a:p>
            <a:r>
              <a:rPr lang="en-US" sz="2400" dirty="0">
                <a:cs typeface="Calibri" panose="020F0502020204030204" pitchFamily="34" charset="0"/>
              </a:rPr>
              <a:t>However, due</a:t>
            </a:r>
            <a:r>
              <a:rPr lang="zh-CN" altLang="en-US" sz="2400" dirty="0">
                <a:cs typeface="Calibri" panose="020F0502020204030204" pitchFamily="34" charset="0"/>
              </a:rPr>
              <a:t> </a:t>
            </a:r>
            <a:r>
              <a:rPr lang="en-US" altLang="zh-CN" sz="2400" dirty="0">
                <a:cs typeface="Calibri" panose="020F0502020204030204" pitchFamily="34" charset="0"/>
              </a:rPr>
              <a:t>to</a:t>
            </a:r>
            <a:r>
              <a:rPr lang="zh-CN" altLang="en-US" sz="2400" dirty="0">
                <a:cs typeface="Calibri" panose="020F0502020204030204" pitchFamily="34" charset="0"/>
              </a:rPr>
              <a:t> </a:t>
            </a:r>
            <a:r>
              <a:rPr lang="en-US" altLang="zh-CN" sz="2400" dirty="0">
                <a:cs typeface="Calibri" panose="020F0502020204030204" pitchFamily="34" charset="0"/>
              </a:rPr>
              <a:t>the</a:t>
            </a:r>
            <a:r>
              <a:rPr lang="zh-CN" altLang="en-US" sz="2400" dirty="0">
                <a:cs typeface="Calibri" panose="020F0502020204030204" pitchFamily="34" charset="0"/>
              </a:rPr>
              <a:t> </a:t>
            </a:r>
            <a:r>
              <a:rPr lang="en-US" altLang="zh-CN" sz="2400" b="1" i="1" dirty="0">
                <a:solidFill>
                  <a:srgbClr val="7030A0"/>
                </a:solidFill>
                <a:cs typeface="Calibri" panose="020F0502020204030204" pitchFamily="34" charset="0"/>
              </a:rPr>
              <a:t>low</a:t>
            </a:r>
            <a:r>
              <a:rPr lang="zh-CN" altLang="en-US" sz="2400" b="1" i="1" dirty="0">
                <a:solidFill>
                  <a:srgbClr val="7030A0"/>
                </a:solidFill>
                <a:cs typeface="Calibri" panose="020F0502020204030204" pitchFamily="34" charset="0"/>
              </a:rPr>
              <a:t> </a:t>
            </a:r>
            <a:r>
              <a:rPr lang="en-US" altLang="zh-CN" sz="2400" b="1" i="1" dirty="0">
                <a:solidFill>
                  <a:srgbClr val="7030A0"/>
                </a:solidFill>
                <a:cs typeface="Calibri" panose="020F0502020204030204" pitchFamily="34" charset="0"/>
              </a:rPr>
              <a:t>sampling</a:t>
            </a:r>
            <a:r>
              <a:rPr lang="zh-CN" altLang="en-US" sz="2400" b="1" i="1" dirty="0">
                <a:solidFill>
                  <a:srgbClr val="7030A0"/>
                </a:solidFill>
                <a:cs typeface="Calibri" panose="020F0502020204030204" pitchFamily="34" charset="0"/>
              </a:rPr>
              <a:t> </a:t>
            </a:r>
            <a:r>
              <a:rPr lang="en-US" altLang="zh-CN" sz="2400" b="1" i="1" dirty="0">
                <a:solidFill>
                  <a:srgbClr val="7030A0"/>
                </a:solidFill>
                <a:cs typeface="Calibri" panose="020F0502020204030204" pitchFamily="34" charset="0"/>
              </a:rPr>
              <a:t>rate </a:t>
            </a:r>
            <a:r>
              <a:rPr lang="en-US" altLang="zh-CN" sz="2400" dirty="0">
                <a:cs typeface="Calibri" panose="020F0502020204030204" pitchFamily="34" charset="0"/>
              </a:rPr>
              <a:t>and </a:t>
            </a:r>
            <a:r>
              <a:rPr lang="en-US" altLang="zh-CN" sz="2400" b="1" i="1" dirty="0">
                <a:solidFill>
                  <a:srgbClr val="7030A0"/>
                </a:solidFill>
                <a:cs typeface="Calibri" panose="020F0502020204030204" pitchFamily="34" charset="0"/>
              </a:rPr>
              <a:t>low speech quality</a:t>
            </a:r>
            <a:r>
              <a:rPr lang="en-US" altLang="zh-CN" sz="2400" dirty="0">
                <a:cs typeface="Calibri" panose="020F0502020204030204" pitchFamily="34" charset="0"/>
              </a:rPr>
              <a:t>,  the</a:t>
            </a:r>
            <a:r>
              <a:rPr lang="zh-CN" altLang="en-US" sz="2400" dirty="0">
                <a:cs typeface="Calibri" panose="020F0502020204030204" pitchFamily="34" charset="0"/>
              </a:rPr>
              <a:t> </a:t>
            </a:r>
            <a:r>
              <a:rPr lang="en-US" altLang="zh-CN" sz="2400" dirty="0">
                <a:cs typeface="Calibri" panose="020F0502020204030204" pitchFamily="34" charset="0"/>
              </a:rPr>
              <a:t>first</a:t>
            </a:r>
            <a:r>
              <a:rPr lang="zh-CN" altLang="en-US" sz="2400" dirty="0">
                <a:cs typeface="Calibri" panose="020F0502020204030204" pitchFamily="34" charset="0"/>
              </a:rPr>
              <a:t> </a:t>
            </a:r>
            <a:r>
              <a:rPr lang="en-US" altLang="zh-CN" sz="2400" dirty="0">
                <a:cs typeface="Calibri" panose="020F0502020204030204" pitchFamily="34" charset="0"/>
              </a:rPr>
              <a:t>stage, i.e., ASR, can only achieve low accuracy. </a:t>
            </a:r>
            <a:endParaRPr lang="en-US" sz="2400" dirty="0">
              <a:cs typeface="Calibri" panose="020F0502020204030204" pitchFamily="34" charset="0"/>
            </a:endParaRPr>
          </a:p>
        </p:txBody>
      </p:sp>
    </p:spTree>
    <p:extLst>
      <p:ext uri="{BB962C8B-B14F-4D97-AF65-F5344CB8AC3E}">
        <p14:creationId xmlns:p14="http://schemas.microsoft.com/office/powerpoint/2010/main" val="3013410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6"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61DA4-6D84-14EE-6C4A-BB3131C1D95C}"/>
              </a:ext>
            </a:extLst>
          </p:cNvPr>
          <p:cNvSpPr>
            <a:spLocks noGrp="1"/>
          </p:cNvSpPr>
          <p:nvPr>
            <p:ph type="title"/>
          </p:nvPr>
        </p:nvSpPr>
        <p:spPr/>
        <p:txBody>
          <a:bodyPr>
            <a:normAutofit/>
          </a:bodyPr>
          <a:lstStyle/>
          <a:p>
            <a:r>
              <a:rPr lang="en-US" b="1" dirty="0">
                <a:latin typeface="Calibri" panose="020F0502020204030204" pitchFamily="34" charset="0"/>
                <a:cs typeface="Calibri" panose="020F0502020204030204" pitchFamily="34" charset="0"/>
              </a:rPr>
              <a:t>End-to-end SLU Model</a:t>
            </a:r>
            <a:endParaRPr lang="en-US" dirty="0"/>
          </a:p>
        </p:txBody>
      </p:sp>
      <p:sp>
        <p:nvSpPr>
          <p:cNvPr id="4" name="Slide Number Placeholder 3">
            <a:extLst>
              <a:ext uri="{FF2B5EF4-FFF2-40B4-BE49-F238E27FC236}">
                <a16:creationId xmlns:a16="http://schemas.microsoft.com/office/drawing/2014/main" id="{27C1EFF7-D299-4E71-2176-CE6C4078A01E}"/>
              </a:ext>
            </a:extLst>
          </p:cNvPr>
          <p:cNvSpPr>
            <a:spLocks noGrp="1"/>
          </p:cNvSpPr>
          <p:nvPr>
            <p:ph type="sldNum" sz="quarter" idx="12"/>
          </p:nvPr>
        </p:nvSpPr>
        <p:spPr/>
        <p:txBody>
          <a:bodyPr/>
          <a:lstStyle/>
          <a:p>
            <a:fld id="{8C2007DB-4D60-504E-99B5-33AD8DD28A36}" type="slidenum">
              <a:rPr kumimoji="1" lang="zh-CN" altLang="en-US" smtClean="0"/>
              <a:t>13</a:t>
            </a:fld>
            <a:endParaRPr kumimoji="1" lang="zh-CN" altLang="en-US"/>
          </a:p>
        </p:txBody>
      </p:sp>
      <p:sp>
        <p:nvSpPr>
          <p:cNvPr id="5" name="TextBox 4">
            <a:extLst>
              <a:ext uri="{FF2B5EF4-FFF2-40B4-BE49-F238E27FC236}">
                <a16:creationId xmlns:a16="http://schemas.microsoft.com/office/drawing/2014/main" id="{5936CA89-87C9-F588-07A6-4F17A8E8D53E}"/>
              </a:ext>
            </a:extLst>
          </p:cNvPr>
          <p:cNvSpPr txBox="1"/>
          <p:nvPr/>
        </p:nvSpPr>
        <p:spPr>
          <a:xfrm>
            <a:off x="1283531" y="3194676"/>
            <a:ext cx="1900052" cy="830997"/>
          </a:xfrm>
          <a:prstGeom prst="rect">
            <a:avLst/>
          </a:prstGeom>
          <a:noFill/>
        </p:spPr>
        <p:txBody>
          <a:bodyPr wrap="square" rtlCol="0">
            <a:spAutoFit/>
          </a:bodyPr>
          <a:lstStyle/>
          <a:p>
            <a:pPr algn="ctr"/>
            <a:r>
              <a:rPr lang="en-US" sz="2400" dirty="0"/>
              <a:t>MSS Streaming</a:t>
            </a:r>
          </a:p>
        </p:txBody>
      </p:sp>
      <p:pic>
        <p:nvPicPr>
          <p:cNvPr id="6" name="Picture 14" descr="Equalizer vibration icon simple black style Vector Image">
            <a:extLst>
              <a:ext uri="{FF2B5EF4-FFF2-40B4-BE49-F238E27FC236}">
                <a16:creationId xmlns:a16="http://schemas.microsoft.com/office/drawing/2014/main" id="{E99F4130-6F99-0C4A-A97E-15C08E7CD0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965" b="17921"/>
          <a:stretch/>
        </p:blipFill>
        <p:spPr bwMode="auto">
          <a:xfrm>
            <a:off x="1515105" y="2419933"/>
            <a:ext cx="1413161" cy="81698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1CA24745-EF6B-CD76-CDF7-201AF290EBD8}"/>
              </a:ext>
            </a:extLst>
          </p:cNvPr>
          <p:cNvCxnSpPr>
            <a:cxnSpLocks/>
          </p:cNvCxnSpPr>
          <p:nvPr/>
        </p:nvCxnSpPr>
        <p:spPr>
          <a:xfrm>
            <a:off x="2941230" y="3103248"/>
            <a:ext cx="1983309" cy="1055"/>
          </a:xfrm>
          <a:prstGeom prst="line">
            <a:avLst/>
          </a:prstGeom>
          <a:ln w="38100">
            <a:solidFill>
              <a:schemeClr val="tx1"/>
            </a:solidFill>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grpSp>
        <p:nvGrpSpPr>
          <p:cNvPr id="20" name="Group 19">
            <a:extLst>
              <a:ext uri="{FF2B5EF4-FFF2-40B4-BE49-F238E27FC236}">
                <a16:creationId xmlns:a16="http://schemas.microsoft.com/office/drawing/2014/main" id="{A884437B-12C5-FEDD-0B7D-BF032C5BC8ED}"/>
              </a:ext>
            </a:extLst>
          </p:cNvPr>
          <p:cNvGrpSpPr/>
          <p:nvPr/>
        </p:nvGrpSpPr>
        <p:grpSpPr>
          <a:xfrm>
            <a:off x="4028616" y="2509347"/>
            <a:ext cx="3542620" cy="1200329"/>
            <a:chOff x="-851116" y="5152269"/>
            <a:chExt cx="3542620" cy="1200329"/>
          </a:xfrm>
        </p:grpSpPr>
        <p:sp>
          <p:nvSpPr>
            <p:cNvPr id="21" name="Rounded Rectangle 20">
              <a:extLst>
                <a:ext uri="{FF2B5EF4-FFF2-40B4-BE49-F238E27FC236}">
                  <a16:creationId xmlns:a16="http://schemas.microsoft.com/office/drawing/2014/main" id="{1119D218-FEFC-E516-A383-F58365AA00C6}"/>
                </a:ext>
              </a:extLst>
            </p:cNvPr>
            <p:cNvSpPr/>
            <p:nvPr/>
          </p:nvSpPr>
          <p:spPr>
            <a:xfrm>
              <a:off x="44807" y="5152269"/>
              <a:ext cx="1718631" cy="1200329"/>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66ACEB-11B0-A7AE-178F-7E254DD85AD3}"/>
                </a:ext>
              </a:extLst>
            </p:cNvPr>
            <p:cNvSpPr txBox="1"/>
            <p:nvPr/>
          </p:nvSpPr>
          <p:spPr>
            <a:xfrm>
              <a:off x="-851116" y="5430173"/>
              <a:ext cx="3542620" cy="830997"/>
            </a:xfrm>
            <a:prstGeom prst="rect">
              <a:avLst/>
            </a:prstGeom>
            <a:noFill/>
            <a:ln>
              <a:noFill/>
            </a:ln>
          </p:spPr>
          <p:txBody>
            <a:bodyPr wrap="square" rtlCol="0">
              <a:spAutoFit/>
            </a:bodyPr>
            <a:lstStyle/>
            <a:p>
              <a:pPr algn="ctr"/>
              <a:r>
                <a:rPr lang="en-US" sz="2400" dirty="0"/>
                <a:t>End-to-end</a:t>
              </a:r>
            </a:p>
            <a:p>
              <a:pPr algn="ctr"/>
              <a:r>
                <a:rPr lang="en-US" sz="2400" dirty="0"/>
                <a:t>SLU</a:t>
              </a:r>
            </a:p>
          </p:txBody>
        </p:sp>
      </p:grpSp>
      <p:cxnSp>
        <p:nvCxnSpPr>
          <p:cNvPr id="23" name="Straight Connector 22">
            <a:extLst>
              <a:ext uri="{FF2B5EF4-FFF2-40B4-BE49-F238E27FC236}">
                <a16:creationId xmlns:a16="http://schemas.microsoft.com/office/drawing/2014/main" id="{9BE11363-AC9E-51B2-DC80-4E115B649338}"/>
              </a:ext>
            </a:extLst>
          </p:cNvPr>
          <p:cNvCxnSpPr>
            <a:cxnSpLocks/>
          </p:cNvCxnSpPr>
          <p:nvPr/>
        </p:nvCxnSpPr>
        <p:spPr>
          <a:xfrm>
            <a:off x="6643170" y="3103248"/>
            <a:ext cx="1652531" cy="0"/>
          </a:xfrm>
          <a:prstGeom prst="line">
            <a:avLst/>
          </a:prstGeom>
          <a:ln w="38100">
            <a:solidFill>
              <a:schemeClr val="tx1"/>
            </a:solidFill>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277CA9BD-065E-72E7-26DB-4F0CAB43A602}"/>
              </a:ext>
            </a:extLst>
          </p:cNvPr>
          <p:cNvSpPr txBox="1"/>
          <p:nvPr/>
        </p:nvSpPr>
        <p:spPr>
          <a:xfrm>
            <a:off x="8497238" y="2468055"/>
            <a:ext cx="3171874" cy="1323439"/>
          </a:xfrm>
          <a:prstGeom prst="rect">
            <a:avLst/>
          </a:prstGeom>
          <a:noFill/>
        </p:spPr>
        <p:txBody>
          <a:bodyPr wrap="square">
            <a:spAutoFit/>
          </a:bodyPr>
          <a:lstStyle/>
          <a:p>
            <a:r>
              <a:rPr lang="en-US" sz="2000" b="0" i="0" dirty="0">
                <a:effectLst/>
                <a:latin typeface="Arial" panose="020B0604020202020204" pitchFamily="34" charset="0"/>
              </a:rPr>
              <a:t>Type: Reminder</a:t>
            </a:r>
          </a:p>
          <a:p>
            <a:r>
              <a:rPr lang="en-US" sz="2000" dirty="0">
                <a:latin typeface="Arial" panose="020B0604020202020204" pitchFamily="34" charset="0"/>
              </a:rPr>
              <a:t>Intents: </a:t>
            </a:r>
          </a:p>
          <a:p>
            <a:pPr marL="342900" indent="-342900">
              <a:buFont typeface="Arial" panose="020B0604020202020204" pitchFamily="34" charset="0"/>
              <a:buChar char="•"/>
            </a:pPr>
            <a:r>
              <a:rPr lang="en-US" sz="2000" b="1" dirty="0">
                <a:solidFill>
                  <a:srgbClr val="FF0000"/>
                </a:solidFill>
                <a:latin typeface="Arial" panose="020B0604020202020204" pitchFamily="34" charset="0"/>
              </a:rPr>
              <a:t>Check bank account</a:t>
            </a:r>
          </a:p>
          <a:p>
            <a:pPr marL="342900" indent="-342900">
              <a:buFont typeface="Arial" panose="020B0604020202020204" pitchFamily="34" charset="0"/>
              <a:buChar char="•"/>
            </a:pPr>
            <a:r>
              <a:rPr lang="en-US" sz="2000" b="1" dirty="0">
                <a:solidFill>
                  <a:srgbClr val="7030A0"/>
                </a:solidFill>
                <a:latin typeface="Arial" panose="020B0604020202020204" pitchFamily="34" charset="0"/>
              </a:rPr>
              <a:t>1234</a:t>
            </a:r>
          </a:p>
        </p:txBody>
      </p:sp>
      <p:cxnSp>
        <p:nvCxnSpPr>
          <p:cNvPr id="14" name="Straight Connector 13">
            <a:extLst>
              <a:ext uri="{FF2B5EF4-FFF2-40B4-BE49-F238E27FC236}">
                <a16:creationId xmlns:a16="http://schemas.microsoft.com/office/drawing/2014/main" id="{89E4E539-8DA3-1550-EBC1-A9501C484C06}"/>
              </a:ext>
            </a:extLst>
          </p:cNvPr>
          <p:cNvCxnSpPr>
            <a:cxnSpLocks/>
          </p:cNvCxnSpPr>
          <p:nvPr/>
        </p:nvCxnSpPr>
        <p:spPr>
          <a:xfrm>
            <a:off x="5838940" y="3721056"/>
            <a:ext cx="0" cy="584113"/>
          </a:xfrm>
          <a:prstGeom prst="line">
            <a:avLst/>
          </a:prstGeom>
          <a:ln w="38100">
            <a:solidFill>
              <a:schemeClr val="tx1"/>
            </a:solidFill>
            <a:prstDash val="dash"/>
            <a:headEnd type="none" w="med" len="med"/>
            <a:tailEnd type="triangle" w="lg" len="lg"/>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6B33D452-A086-D40F-33B4-A311B67EC1D3}"/>
              </a:ext>
            </a:extLst>
          </p:cNvPr>
          <p:cNvSpPr txBox="1"/>
          <p:nvPr/>
        </p:nvSpPr>
        <p:spPr>
          <a:xfrm>
            <a:off x="1283531" y="4417678"/>
            <a:ext cx="10250905" cy="830997"/>
          </a:xfrm>
          <a:prstGeom prst="rect">
            <a:avLst/>
          </a:prstGeom>
          <a:noFill/>
        </p:spPr>
        <p:txBody>
          <a:bodyPr wrap="square">
            <a:spAutoFit/>
          </a:bodyPr>
          <a:lstStyle/>
          <a:p>
            <a:pPr marL="342900" indent="-342900">
              <a:buFont typeface="Arial" panose="020B0604020202020204" pitchFamily="34" charset="0"/>
              <a:buChar char="•"/>
            </a:pPr>
            <a:r>
              <a:rPr lang="en-US" sz="2400" dirty="0">
                <a:cs typeface="Calibri" panose="020F0502020204030204" pitchFamily="34" charset="0"/>
              </a:rPr>
              <a:t>The</a:t>
            </a:r>
            <a:r>
              <a:rPr lang="zh-CN" altLang="en-US" sz="2400" dirty="0">
                <a:cs typeface="Calibri" panose="020F0502020204030204" pitchFamily="34" charset="0"/>
              </a:rPr>
              <a:t> </a:t>
            </a:r>
            <a:r>
              <a:rPr lang="en-US" altLang="zh-CN" sz="2400" dirty="0">
                <a:cs typeface="Calibri" panose="020F0502020204030204" pitchFamily="34" charset="0"/>
              </a:rPr>
              <a:t>format</a:t>
            </a:r>
            <a:r>
              <a:rPr lang="zh-CN" altLang="en-US" sz="2400" dirty="0">
                <a:cs typeface="Calibri" panose="020F0502020204030204" pitchFamily="34" charset="0"/>
              </a:rPr>
              <a:t> </a:t>
            </a:r>
            <a:r>
              <a:rPr lang="en-US" altLang="zh-CN" sz="2400" dirty="0">
                <a:cs typeface="Calibri" panose="020F0502020204030204" pitchFamily="34" charset="0"/>
              </a:rPr>
              <a:t>of</a:t>
            </a:r>
            <a:r>
              <a:rPr lang="zh-CN" altLang="en-US" sz="2400" dirty="0">
                <a:cs typeface="Calibri" panose="020F0502020204030204" pitchFamily="34" charset="0"/>
              </a:rPr>
              <a:t> </a:t>
            </a:r>
            <a:r>
              <a:rPr lang="en-US" altLang="zh-CN" sz="2400" dirty="0">
                <a:cs typeface="Calibri" panose="020F0502020204030204" pitchFamily="34" charset="0"/>
              </a:rPr>
              <a:t>VUI</a:t>
            </a:r>
            <a:r>
              <a:rPr lang="zh-CN" altLang="en-US" sz="2400" dirty="0">
                <a:cs typeface="Calibri" panose="020F0502020204030204" pitchFamily="34" charset="0"/>
              </a:rPr>
              <a:t> </a:t>
            </a:r>
            <a:r>
              <a:rPr lang="en-US" altLang="zh-CN" sz="2400" dirty="0">
                <a:cs typeface="Calibri" panose="020F0502020204030204" pitchFamily="34" charset="0"/>
              </a:rPr>
              <a:t>response is deterministic. </a:t>
            </a:r>
            <a:endParaRPr lang="en-US" sz="2400" dirty="0">
              <a:cs typeface="Calibri" panose="020F0502020204030204" pitchFamily="34" charset="0"/>
            </a:endParaRPr>
          </a:p>
          <a:p>
            <a:pPr marL="342900" indent="-342900">
              <a:buFont typeface="Arial" panose="020B0604020202020204" pitchFamily="34" charset="0"/>
              <a:buChar char="•"/>
            </a:pPr>
            <a:r>
              <a:rPr lang="en-US" sz="2400" dirty="0">
                <a:cs typeface="Calibri" panose="020F0502020204030204" pitchFamily="34" charset="0"/>
              </a:rPr>
              <a:t>Only need to extract the private information while ignoring other information.</a:t>
            </a:r>
          </a:p>
        </p:txBody>
      </p:sp>
    </p:spTree>
    <p:extLst>
      <p:ext uri="{BB962C8B-B14F-4D97-AF65-F5344CB8AC3E}">
        <p14:creationId xmlns:p14="http://schemas.microsoft.com/office/powerpoint/2010/main" val="3312587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BB414-ECF4-9D7E-8D08-E2143EA42468}"/>
              </a:ext>
            </a:extLst>
          </p:cNvPr>
          <p:cNvSpPr>
            <a:spLocks noGrp="1"/>
          </p:cNvSpPr>
          <p:nvPr>
            <p:ph type="title"/>
          </p:nvPr>
        </p:nvSpPr>
        <p:spPr/>
        <p:txBody>
          <a:bodyPr/>
          <a:lstStyle/>
          <a:p>
            <a:r>
              <a:rPr lang="en-US" b="1" dirty="0">
                <a:latin typeface="+mn-lt"/>
              </a:rPr>
              <a:t>VUI Commands Generation </a:t>
            </a:r>
          </a:p>
        </p:txBody>
      </p:sp>
      <p:sp>
        <p:nvSpPr>
          <p:cNvPr id="4" name="Slide Number Placeholder 3">
            <a:extLst>
              <a:ext uri="{FF2B5EF4-FFF2-40B4-BE49-F238E27FC236}">
                <a16:creationId xmlns:a16="http://schemas.microsoft.com/office/drawing/2014/main" id="{140E4FFE-27E2-4869-0FBD-846E64FFF31C}"/>
              </a:ext>
            </a:extLst>
          </p:cNvPr>
          <p:cNvSpPr>
            <a:spLocks noGrp="1"/>
          </p:cNvSpPr>
          <p:nvPr>
            <p:ph type="sldNum" sz="quarter" idx="12"/>
          </p:nvPr>
        </p:nvSpPr>
        <p:spPr/>
        <p:txBody>
          <a:bodyPr/>
          <a:lstStyle/>
          <a:p>
            <a:fld id="{8C2007DB-4D60-504E-99B5-33AD8DD28A36}" type="slidenum">
              <a:rPr kumimoji="1" lang="zh-CN" altLang="en-US" smtClean="0"/>
              <a:t>14</a:t>
            </a:fld>
            <a:endParaRPr kumimoji="1" lang="zh-CN" altLang="en-US"/>
          </a:p>
        </p:txBody>
      </p:sp>
      <p:pic>
        <p:nvPicPr>
          <p:cNvPr id="5" name="Picture 4">
            <a:extLst>
              <a:ext uri="{FF2B5EF4-FFF2-40B4-BE49-F238E27FC236}">
                <a16:creationId xmlns:a16="http://schemas.microsoft.com/office/drawing/2014/main" id="{AD218148-254C-74C1-F065-E973C024894B}"/>
              </a:ext>
            </a:extLst>
          </p:cNvPr>
          <p:cNvPicPr>
            <a:picLocks noChangeAspect="1"/>
          </p:cNvPicPr>
          <p:nvPr/>
        </p:nvPicPr>
        <p:blipFill>
          <a:blip r:embed="rId3"/>
          <a:stretch>
            <a:fillRect/>
          </a:stretch>
        </p:blipFill>
        <p:spPr>
          <a:xfrm>
            <a:off x="5607919" y="1368829"/>
            <a:ext cx="6005361" cy="5073669"/>
          </a:xfrm>
          <a:prstGeom prst="rect">
            <a:avLst/>
          </a:prstGeom>
        </p:spPr>
      </p:pic>
      <p:sp>
        <p:nvSpPr>
          <p:cNvPr id="6" name="TextBox 5">
            <a:extLst>
              <a:ext uri="{FF2B5EF4-FFF2-40B4-BE49-F238E27FC236}">
                <a16:creationId xmlns:a16="http://schemas.microsoft.com/office/drawing/2014/main" id="{17A8A8B0-1AB8-891B-FAF5-E1FA96835857}"/>
              </a:ext>
            </a:extLst>
          </p:cNvPr>
          <p:cNvSpPr txBox="1"/>
          <p:nvPr/>
        </p:nvSpPr>
        <p:spPr>
          <a:xfrm>
            <a:off x="337516" y="2269380"/>
            <a:ext cx="5358343" cy="3046988"/>
          </a:xfrm>
          <a:prstGeom prst="rect">
            <a:avLst/>
          </a:prstGeom>
          <a:noFill/>
        </p:spPr>
        <p:txBody>
          <a:bodyPr wrap="square" rtlCol="0">
            <a:spAutoFit/>
          </a:bodyPr>
          <a:lstStyle/>
          <a:p>
            <a:r>
              <a:rPr lang="en-US" altLang="zh-CN" sz="2400" b="1" dirty="0"/>
              <a:t>44,691 </a:t>
            </a:r>
            <a:r>
              <a:rPr lang="en-US" altLang="zh-CN" sz="2400" dirty="0"/>
              <a:t>different</a:t>
            </a:r>
            <a:r>
              <a:rPr lang="en-US" altLang="zh-CN" sz="2400" b="1" dirty="0"/>
              <a:t> </a:t>
            </a:r>
            <a:r>
              <a:rPr lang="en-US" altLang="zh-CN" sz="2400" dirty="0"/>
              <a:t>VUI commands</a:t>
            </a:r>
          </a:p>
          <a:p>
            <a:r>
              <a:rPr lang="en-US" sz="2400" b="1" dirty="0"/>
              <a:t>23</a:t>
            </a:r>
            <a:r>
              <a:rPr lang="en-US" sz="2400" dirty="0"/>
              <a:t> types of VUI commands</a:t>
            </a:r>
          </a:p>
          <a:p>
            <a:endParaRPr lang="en-US" sz="2400" dirty="0"/>
          </a:p>
          <a:p>
            <a:r>
              <a:rPr lang="en-US" sz="2400" dirty="0"/>
              <a:t>Analysis the format and structures of VUI response, and then manually label them (</a:t>
            </a:r>
            <a:r>
              <a:rPr lang="en-US" sz="2400" b="1" i="1" dirty="0">
                <a:solidFill>
                  <a:srgbClr val="FF0000"/>
                </a:solidFill>
              </a:rPr>
              <a:t>1,000 hours to label 100 hours data</a:t>
            </a:r>
            <a:r>
              <a:rPr lang="en-US" sz="2400" dirty="0"/>
              <a:t>).  </a:t>
            </a:r>
          </a:p>
          <a:p>
            <a:endParaRPr lang="en-US" sz="2400" dirty="0"/>
          </a:p>
          <a:p>
            <a:endParaRPr lang="en-US" sz="2400" dirty="0"/>
          </a:p>
        </p:txBody>
      </p:sp>
      <p:sp>
        <p:nvSpPr>
          <p:cNvPr id="3" name="TextBox 2">
            <a:extLst>
              <a:ext uri="{FF2B5EF4-FFF2-40B4-BE49-F238E27FC236}">
                <a16:creationId xmlns:a16="http://schemas.microsoft.com/office/drawing/2014/main" id="{B2C5D875-25CE-8C54-F21A-462F19A7A094}"/>
              </a:ext>
            </a:extLst>
          </p:cNvPr>
          <p:cNvSpPr txBox="1"/>
          <p:nvPr/>
        </p:nvSpPr>
        <p:spPr>
          <a:xfrm>
            <a:off x="663602" y="6492875"/>
            <a:ext cx="8515120" cy="369332"/>
          </a:xfrm>
          <a:prstGeom prst="rect">
            <a:avLst/>
          </a:prstGeom>
          <a:noFill/>
        </p:spPr>
        <p:txBody>
          <a:bodyPr wrap="square">
            <a:spAutoFit/>
          </a:bodyPr>
          <a:lstStyle/>
          <a:p>
            <a:pPr marL="0" indent="0">
              <a:buFont typeface="Arial"/>
              <a:buNone/>
            </a:pPr>
            <a:r>
              <a:rPr lang="en-US" dirty="0"/>
              <a:t>Open-sourced dataset and code: </a:t>
            </a:r>
            <a:r>
              <a:rPr lang="en-US" dirty="0">
                <a:hlinkClick r:id="rId4"/>
              </a:rPr>
              <a:t>https://</a:t>
            </a:r>
            <a:r>
              <a:rPr lang="en-US" dirty="0" err="1">
                <a:hlinkClick r:id="rId4"/>
              </a:rPr>
              <a:t>github.com</a:t>
            </a:r>
            <a:r>
              <a:rPr lang="en-US" dirty="0">
                <a:hlinkClick r:id="rId4"/>
              </a:rPr>
              <a:t>/</a:t>
            </a:r>
            <a:r>
              <a:rPr lang="en-US" dirty="0" err="1">
                <a:hlinkClick r:id="rId4"/>
              </a:rPr>
              <a:t>Samsonsjarkal</a:t>
            </a:r>
            <a:r>
              <a:rPr lang="en-US" dirty="0">
                <a:hlinkClick r:id="rId4"/>
              </a:rPr>
              <a:t>/</a:t>
            </a:r>
            <a:r>
              <a:rPr lang="en-US" dirty="0" err="1">
                <a:hlinkClick r:id="rId4"/>
              </a:rPr>
              <a:t>StealthyIMU</a:t>
            </a:r>
            <a:endParaRPr lang="en-US" dirty="0"/>
          </a:p>
        </p:txBody>
      </p:sp>
    </p:spTree>
    <p:extLst>
      <p:ext uri="{BB962C8B-B14F-4D97-AF65-F5344CB8AC3E}">
        <p14:creationId xmlns:p14="http://schemas.microsoft.com/office/powerpoint/2010/main" val="1513897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834846-3AB5-3703-A147-ECA6D1F4108D}"/>
              </a:ext>
            </a:extLst>
          </p:cNvPr>
          <p:cNvPicPr>
            <a:picLocks noChangeAspect="1"/>
          </p:cNvPicPr>
          <p:nvPr/>
        </p:nvPicPr>
        <p:blipFill>
          <a:blip r:embed="rId3"/>
          <a:stretch>
            <a:fillRect/>
          </a:stretch>
        </p:blipFill>
        <p:spPr>
          <a:xfrm>
            <a:off x="6588936" y="290739"/>
            <a:ext cx="4919100" cy="6276522"/>
          </a:xfrm>
          <a:prstGeom prst="rect">
            <a:avLst/>
          </a:prstGeom>
        </p:spPr>
      </p:pic>
      <p:sp>
        <p:nvSpPr>
          <p:cNvPr id="2" name="Title 1">
            <a:extLst>
              <a:ext uri="{FF2B5EF4-FFF2-40B4-BE49-F238E27FC236}">
                <a16:creationId xmlns:a16="http://schemas.microsoft.com/office/drawing/2014/main" id="{5C255360-EEEB-F44A-F2C7-2FA5B28B3F32}"/>
              </a:ext>
            </a:extLst>
          </p:cNvPr>
          <p:cNvSpPr>
            <a:spLocks noGrp="1"/>
          </p:cNvSpPr>
          <p:nvPr>
            <p:ph type="title"/>
          </p:nvPr>
        </p:nvSpPr>
        <p:spPr/>
        <p:txBody>
          <a:bodyPr/>
          <a:lstStyle/>
          <a:p>
            <a:r>
              <a:rPr lang="en-US" b="1" dirty="0">
                <a:latin typeface="+mn-lt"/>
              </a:rPr>
              <a:t>SLU Model Design</a:t>
            </a:r>
          </a:p>
        </p:txBody>
      </p:sp>
      <p:sp>
        <p:nvSpPr>
          <p:cNvPr id="4" name="Slide Number Placeholder 3">
            <a:extLst>
              <a:ext uri="{FF2B5EF4-FFF2-40B4-BE49-F238E27FC236}">
                <a16:creationId xmlns:a16="http://schemas.microsoft.com/office/drawing/2014/main" id="{CFF0CEE3-E8B4-BDF5-2C6B-793FA2D4F0E0}"/>
              </a:ext>
            </a:extLst>
          </p:cNvPr>
          <p:cNvSpPr>
            <a:spLocks noGrp="1"/>
          </p:cNvSpPr>
          <p:nvPr>
            <p:ph type="sldNum" sz="quarter" idx="12"/>
          </p:nvPr>
        </p:nvSpPr>
        <p:spPr/>
        <p:txBody>
          <a:bodyPr/>
          <a:lstStyle/>
          <a:p>
            <a:fld id="{8C2007DB-4D60-504E-99B5-33AD8DD28A36}" type="slidenum">
              <a:rPr kumimoji="1" lang="zh-CN" altLang="en-US" smtClean="0"/>
              <a:t>15</a:t>
            </a:fld>
            <a:endParaRPr kumimoji="1" lang="zh-CN" altLang="en-US"/>
          </a:p>
        </p:txBody>
      </p:sp>
      <p:sp>
        <p:nvSpPr>
          <p:cNvPr id="5" name="Content Placeholder 2">
            <a:extLst>
              <a:ext uri="{FF2B5EF4-FFF2-40B4-BE49-F238E27FC236}">
                <a16:creationId xmlns:a16="http://schemas.microsoft.com/office/drawing/2014/main" id="{7CB141CF-66F2-C597-8E42-3FCFF21B7A5A}"/>
              </a:ext>
            </a:extLst>
          </p:cNvPr>
          <p:cNvSpPr txBox="1">
            <a:spLocks/>
          </p:cNvSpPr>
          <p:nvPr/>
        </p:nvSpPr>
        <p:spPr>
          <a:xfrm>
            <a:off x="838200" y="2242919"/>
            <a:ext cx="4504981" cy="2372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400" dirty="0"/>
              <a:t>End-to-end SLU model</a:t>
            </a:r>
          </a:p>
          <a:p>
            <a:r>
              <a:rPr lang="en-US" sz="2400" dirty="0"/>
              <a:t>Seq-to-seq model</a:t>
            </a:r>
          </a:p>
          <a:p>
            <a:r>
              <a:rPr lang="en-US" sz="2400" dirty="0"/>
              <a:t>Encoder + Decoder design</a:t>
            </a:r>
          </a:p>
          <a:p>
            <a:r>
              <a:rPr lang="en-US" sz="2400" dirty="0"/>
              <a:t>Sub-word level Tokenizer</a:t>
            </a:r>
          </a:p>
          <a:p>
            <a:r>
              <a:rPr lang="en-US" sz="2400" dirty="0"/>
              <a:t>Teacher-forcing</a:t>
            </a:r>
          </a:p>
          <a:p>
            <a:endParaRPr lang="en-US" sz="2400" dirty="0"/>
          </a:p>
          <a:p>
            <a:endParaRPr lang="en-US" sz="2400" dirty="0"/>
          </a:p>
        </p:txBody>
      </p:sp>
      <p:sp>
        <p:nvSpPr>
          <p:cNvPr id="6" name="TextBox 5">
            <a:extLst>
              <a:ext uri="{FF2B5EF4-FFF2-40B4-BE49-F238E27FC236}">
                <a16:creationId xmlns:a16="http://schemas.microsoft.com/office/drawing/2014/main" id="{4E0148C0-EF97-17C7-8FAA-A93411C7D1FF}"/>
              </a:ext>
            </a:extLst>
          </p:cNvPr>
          <p:cNvSpPr txBox="1"/>
          <p:nvPr/>
        </p:nvSpPr>
        <p:spPr>
          <a:xfrm>
            <a:off x="583927" y="5402243"/>
            <a:ext cx="5382131" cy="954107"/>
          </a:xfrm>
          <a:prstGeom prst="rect">
            <a:avLst/>
          </a:prstGeom>
          <a:solidFill>
            <a:srgbClr val="C00000"/>
          </a:solidFill>
        </p:spPr>
        <p:txBody>
          <a:bodyPr wrap="square" rtlCol="0">
            <a:spAutoFit/>
          </a:bodyPr>
          <a:lstStyle/>
          <a:p>
            <a:r>
              <a:rPr lang="en-US" sz="2800" dirty="0">
                <a:solidFill>
                  <a:schemeClr val="bg1"/>
                </a:solidFill>
              </a:rPr>
              <a:t>How to improve the performance through </a:t>
            </a:r>
            <a:r>
              <a:rPr lang="en-US" sz="2800" dirty="0" err="1">
                <a:solidFill>
                  <a:schemeClr val="bg1"/>
                </a:solidFill>
              </a:rPr>
              <a:t>crossmodal</a:t>
            </a:r>
            <a:r>
              <a:rPr lang="en-US" sz="2800" dirty="0">
                <a:solidFill>
                  <a:schemeClr val="bg1"/>
                </a:solidFill>
              </a:rPr>
              <a:t> data?</a:t>
            </a:r>
          </a:p>
        </p:txBody>
      </p:sp>
    </p:spTree>
    <p:extLst>
      <p:ext uri="{BB962C8B-B14F-4D97-AF65-F5344CB8AC3E}">
        <p14:creationId xmlns:p14="http://schemas.microsoft.com/office/powerpoint/2010/main" val="2511551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55360-EEEB-F44A-F2C7-2FA5B28B3F32}"/>
              </a:ext>
            </a:extLst>
          </p:cNvPr>
          <p:cNvSpPr>
            <a:spLocks noGrp="1"/>
          </p:cNvSpPr>
          <p:nvPr>
            <p:ph type="title"/>
          </p:nvPr>
        </p:nvSpPr>
        <p:spPr/>
        <p:txBody>
          <a:bodyPr/>
          <a:lstStyle/>
          <a:p>
            <a:r>
              <a:rPr lang="en-US" b="1" dirty="0">
                <a:latin typeface="+mn-lt"/>
              </a:rPr>
              <a:t>Knowledge Distillation from </a:t>
            </a:r>
            <a:br>
              <a:rPr lang="en-US" b="1" dirty="0">
                <a:latin typeface="+mn-lt"/>
              </a:rPr>
            </a:br>
            <a:r>
              <a:rPr lang="en-US" b="1" dirty="0">
                <a:latin typeface="+mn-lt"/>
              </a:rPr>
              <a:t>Speech-based SLU</a:t>
            </a:r>
          </a:p>
        </p:txBody>
      </p:sp>
      <p:sp>
        <p:nvSpPr>
          <p:cNvPr id="4" name="Slide Number Placeholder 3">
            <a:extLst>
              <a:ext uri="{FF2B5EF4-FFF2-40B4-BE49-F238E27FC236}">
                <a16:creationId xmlns:a16="http://schemas.microsoft.com/office/drawing/2014/main" id="{CFF0CEE3-E8B4-BDF5-2C6B-793FA2D4F0E0}"/>
              </a:ext>
            </a:extLst>
          </p:cNvPr>
          <p:cNvSpPr>
            <a:spLocks noGrp="1"/>
          </p:cNvSpPr>
          <p:nvPr>
            <p:ph type="sldNum" sz="quarter" idx="12"/>
          </p:nvPr>
        </p:nvSpPr>
        <p:spPr/>
        <p:txBody>
          <a:bodyPr/>
          <a:lstStyle/>
          <a:p>
            <a:fld id="{8C2007DB-4D60-504E-99B5-33AD8DD28A36}" type="slidenum">
              <a:rPr kumimoji="1" lang="zh-CN" altLang="en-US" smtClean="0"/>
              <a:t>16</a:t>
            </a:fld>
            <a:endParaRPr kumimoji="1" lang="zh-CN" altLang="en-US"/>
          </a:p>
        </p:txBody>
      </p:sp>
      <p:pic>
        <p:nvPicPr>
          <p:cNvPr id="7" name="Picture 6">
            <a:extLst>
              <a:ext uri="{FF2B5EF4-FFF2-40B4-BE49-F238E27FC236}">
                <a16:creationId xmlns:a16="http://schemas.microsoft.com/office/drawing/2014/main" id="{15BEE272-503C-993C-3D85-EE59438C2687}"/>
              </a:ext>
            </a:extLst>
          </p:cNvPr>
          <p:cNvPicPr>
            <a:picLocks noChangeAspect="1"/>
          </p:cNvPicPr>
          <p:nvPr/>
        </p:nvPicPr>
        <p:blipFill>
          <a:blip r:embed="rId3"/>
          <a:stretch>
            <a:fillRect/>
          </a:stretch>
        </p:blipFill>
        <p:spPr>
          <a:xfrm>
            <a:off x="5868645" y="2109137"/>
            <a:ext cx="6080977" cy="3828763"/>
          </a:xfrm>
          <a:prstGeom prst="rect">
            <a:avLst/>
          </a:prstGeom>
        </p:spPr>
      </p:pic>
      <p:sp>
        <p:nvSpPr>
          <p:cNvPr id="8" name="Content Placeholder 2">
            <a:extLst>
              <a:ext uri="{FF2B5EF4-FFF2-40B4-BE49-F238E27FC236}">
                <a16:creationId xmlns:a16="http://schemas.microsoft.com/office/drawing/2014/main" id="{495547C8-C66F-E199-23D2-50F9C42BBC3D}"/>
              </a:ext>
            </a:extLst>
          </p:cNvPr>
          <p:cNvSpPr txBox="1">
            <a:spLocks/>
          </p:cNvSpPr>
          <p:nvPr/>
        </p:nvSpPr>
        <p:spPr>
          <a:xfrm>
            <a:off x="838200" y="2242919"/>
            <a:ext cx="4504981" cy="2372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2400" dirty="0"/>
          </a:p>
          <a:p>
            <a:endParaRPr lang="en-US" sz="2400" dirty="0"/>
          </a:p>
        </p:txBody>
      </p:sp>
      <p:sp>
        <p:nvSpPr>
          <p:cNvPr id="10" name="TextBox 9">
            <a:extLst>
              <a:ext uri="{FF2B5EF4-FFF2-40B4-BE49-F238E27FC236}">
                <a16:creationId xmlns:a16="http://schemas.microsoft.com/office/drawing/2014/main" id="{B2C4EABA-3575-E83E-D294-AF612EBB80DB}"/>
              </a:ext>
            </a:extLst>
          </p:cNvPr>
          <p:cNvSpPr txBox="1"/>
          <p:nvPr/>
        </p:nvSpPr>
        <p:spPr>
          <a:xfrm>
            <a:off x="562777" y="2238397"/>
            <a:ext cx="5305867" cy="1384995"/>
          </a:xfrm>
          <a:prstGeom prst="rect">
            <a:avLst/>
          </a:prstGeom>
          <a:noFill/>
        </p:spPr>
        <p:txBody>
          <a:bodyPr wrap="square" rtlCol="0">
            <a:spAutoFit/>
          </a:bodyPr>
          <a:lstStyle/>
          <a:p>
            <a:r>
              <a:rPr lang="en-US" sz="2800" dirty="0"/>
              <a:t>Speech-based SLU achieves significantly better performance than the MSS-based.</a:t>
            </a:r>
          </a:p>
        </p:txBody>
      </p:sp>
      <p:sp>
        <p:nvSpPr>
          <p:cNvPr id="11" name="TextBox 10">
            <a:extLst>
              <a:ext uri="{FF2B5EF4-FFF2-40B4-BE49-F238E27FC236}">
                <a16:creationId xmlns:a16="http://schemas.microsoft.com/office/drawing/2014/main" id="{99D2399A-5375-BAFB-03C3-FD9D03AD84DE}"/>
              </a:ext>
            </a:extLst>
          </p:cNvPr>
          <p:cNvSpPr txBox="1"/>
          <p:nvPr/>
        </p:nvSpPr>
        <p:spPr>
          <a:xfrm>
            <a:off x="562777" y="4138026"/>
            <a:ext cx="5154976" cy="1384995"/>
          </a:xfrm>
          <a:prstGeom prst="rect">
            <a:avLst/>
          </a:prstGeom>
          <a:noFill/>
        </p:spPr>
        <p:txBody>
          <a:bodyPr wrap="square" rtlCol="0">
            <a:spAutoFit/>
          </a:bodyPr>
          <a:lstStyle/>
          <a:p>
            <a:r>
              <a:rPr lang="en-US" sz="2800" b="1" dirty="0"/>
              <a:t>Use the knowledge from the Speech-based SLU to help the training of the MSS-based SLU.</a:t>
            </a:r>
          </a:p>
        </p:txBody>
      </p:sp>
    </p:spTree>
    <p:extLst>
      <p:ext uri="{BB962C8B-B14F-4D97-AF65-F5344CB8AC3E}">
        <p14:creationId xmlns:p14="http://schemas.microsoft.com/office/powerpoint/2010/main" val="1131711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441BF-10E2-66AF-96CC-5A8BDD2396AB}"/>
              </a:ext>
            </a:extLst>
          </p:cNvPr>
          <p:cNvSpPr>
            <a:spLocks noGrp="1"/>
          </p:cNvSpPr>
          <p:nvPr>
            <p:ph type="title"/>
          </p:nvPr>
        </p:nvSpPr>
        <p:spPr/>
        <p:txBody>
          <a:bodyPr/>
          <a:lstStyle/>
          <a:p>
            <a:r>
              <a:rPr lang="en-US" b="1" dirty="0">
                <a:latin typeface="+mn-lt"/>
              </a:rPr>
              <a:t>Evaluation: VUI Response Private Entity Recognition</a:t>
            </a:r>
          </a:p>
        </p:txBody>
      </p:sp>
      <p:sp>
        <p:nvSpPr>
          <p:cNvPr id="3" name="Content Placeholder 2">
            <a:extLst>
              <a:ext uri="{FF2B5EF4-FFF2-40B4-BE49-F238E27FC236}">
                <a16:creationId xmlns:a16="http://schemas.microsoft.com/office/drawing/2014/main" id="{858DAC51-45DD-91FE-DB29-12F070A8DACC}"/>
              </a:ext>
            </a:extLst>
          </p:cNvPr>
          <p:cNvSpPr>
            <a:spLocks noGrp="1"/>
          </p:cNvSpPr>
          <p:nvPr>
            <p:ph idx="1"/>
          </p:nvPr>
        </p:nvSpPr>
        <p:spPr>
          <a:xfrm>
            <a:off x="632552" y="5122880"/>
            <a:ext cx="10858041" cy="1032853"/>
          </a:xfrm>
        </p:spPr>
        <p:txBody>
          <a:bodyPr>
            <a:noAutofit/>
          </a:bodyPr>
          <a:lstStyle/>
          <a:p>
            <a:pPr marL="0" indent="0">
              <a:buNone/>
            </a:pPr>
            <a:r>
              <a:rPr lang="en-US" dirty="0"/>
              <a:t>Lower TER, SEER, SER means better performance.</a:t>
            </a:r>
          </a:p>
          <a:p>
            <a:r>
              <a:rPr lang="en-US" dirty="0"/>
              <a:t>SLU model significantly outperforms the traditional ASR + NLU solution.</a:t>
            </a:r>
          </a:p>
          <a:p>
            <a:r>
              <a:rPr lang="en-US" dirty="0"/>
              <a:t>Knowledge distillation from speech signals can help</a:t>
            </a:r>
          </a:p>
        </p:txBody>
      </p:sp>
      <p:sp>
        <p:nvSpPr>
          <p:cNvPr id="4" name="Slide Number Placeholder 3">
            <a:extLst>
              <a:ext uri="{FF2B5EF4-FFF2-40B4-BE49-F238E27FC236}">
                <a16:creationId xmlns:a16="http://schemas.microsoft.com/office/drawing/2014/main" id="{6C560ED4-9061-F61F-29AD-6BF784EA83CB}"/>
              </a:ext>
            </a:extLst>
          </p:cNvPr>
          <p:cNvSpPr>
            <a:spLocks noGrp="1"/>
          </p:cNvSpPr>
          <p:nvPr>
            <p:ph type="sldNum" sz="quarter" idx="12"/>
          </p:nvPr>
        </p:nvSpPr>
        <p:spPr/>
        <p:txBody>
          <a:bodyPr/>
          <a:lstStyle/>
          <a:p>
            <a:fld id="{8C2007DB-4D60-504E-99B5-33AD8DD28A36}" type="slidenum">
              <a:rPr kumimoji="1" lang="zh-CN" altLang="en-US" smtClean="0"/>
              <a:t>17</a:t>
            </a:fld>
            <a:endParaRPr kumimoji="1" lang="zh-CN" altLang="en-US"/>
          </a:p>
        </p:txBody>
      </p:sp>
      <p:pic>
        <p:nvPicPr>
          <p:cNvPr id="5" name="Picture 4">
            <a:extLst>
              <a:ext uri="{FF2B5EF4-FFF2-40B4-BE49-F238E27FC236}">
                <a16:creationId xmlns:a16="http://schemas.microsoft.com/office/drawing/2014/main" id="{E1715E66-92D8-E4E0-90B2-B7966CE9AF68}"/>
              </a:ext>
            </a:extLst>
          </p:cNvPr>
          <p:cNvPicPr>
            <a:picLocks noChangeAspect="1"/>
          </p:cNvPicPr>
          <p:nvPr/>
        </p:nvPicPr>
        <p:blipFill>
          <a:blip r:embed="rId3"/>
          <a:stretch>
            <a:fillRect/>
          </a:stretch>
        </p:blipFill>
        <p:spPr>
          <a:xfrm>
            <a:off x="2551449" y="3569349"/>
            <a:ext cx="6328146" cy="1352914"/>
          </a:xfrm>
          <a:prstGeom prst="rect">
            <a:avLst/>
          </a:prstGeom>
        </p:spPr>
      </p:pic>
      <p:sp>
        <p:nvSpPr>
          <p:cNvPr id="9" name="Content Placeholder 2">
            <a:extLst>
              <a:ext uri="{FF2B5EF4-FFF2-40B4-BE49-F238E27FC236}">
                <a16:creationId xmlns:a16="http://schemas.microsoft.com/office/drawing/2014/main" id="{6EF5BA41-21B8-197E-388D-2E79D3AA7FED}"/>
              </a:ext>
            </a:extLst>
          </p:cNvPr>
          <p:cNvSpPr txBox="1">
            <a:spLocks/>
          </p:cNvSpPr>
          <p:nvPr/>
        </p:nvSpPr>
        <p:spPr>
          <a:xfrm>
            <a:off x="632552" y="1944736"/>
            <a:ext cx="4829060" cy="13705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dirty="0"/>
              <a:t>Evaluation metrics: </a:t>
            </a:r>
          </a:p>
          <a:p>
            <a:r>
              <a:rPr lang="en-US" dirty="0"/>
              <a:t>TER: Type Error Rate</a:t>
            </a:r>
          </a:p>
          <a:p>
            <a:r>
              <a:rPr lang="en-US" dirty="0"/>
              <a:t>SEER: Single Entity Error Rate</a:t>
            </a:r>
          </a:p>
        </p:txBody>
      </p:sp>
      <p:sp>
        <p:nvSpPr>
          <p:cNvPr id="11" name="TextBox 10">
            <a:extLst>
              <a:ext uri="{FF2B5EF4-FFF2-40B4-BE49-F238E27FC236}">
                <a16:creationId xmlns:a16="http://schemas.microsoft.com/office/drawing/2014/main" id="{4A9D1C43-819E-0B83-EFDF-A0B3932408EA}"/>
              </a:ext>
            </a:extLst>
          </p:cNvPr>
          <p:cNvSpPr txBox="1"/>
          <p:nvPr/>
        </p:nvSpPr>
        <p:spPr>
          <a:xfrm>
            <a:off x="5461612" y="1910174"/>
            <a:ext cx="5731525" cy="1384995"/>
          </a:xfrm>
          <a:prstGeom prst="rect">
            <a:avLst/>
          </a:prstGeom>
          <a:noFill/>
        </p:spPr>
        <p:txBody>
          <a:bodyPr wrap="square">
            <a:spAutoFit/>
          </a:bodyPr>
          <a:lstStyle/>
          <a:p>
            <a:pPr marL="342900" indent="-342900">
              <a:buFont typeface="Arial" panose="020B0604020202020204" pitchFamily="34" charset="0"/>
              <a:buChar char="•"/>
            </a:pPr>
            <a:r>
              <a:rPr lang="en-US" sz="2800" dirty="0"/>
              <a:t>SER: Sentence Error Rate </a:t>
            </a:r>
            <a:r>
              <a:rPr lang="en-US" sz="2800" dirty="0">
                <a:sym typeface="Wingdings" pitchFamily="2" charset="2"/>
              </a:rPr>
              <a:t> only if all the entities in a single VUI response are recognized correctly</a:t>
            </a:r>
            <a:endParaRPr lang="en-US" sz="2800" dirty="0"/>
          </a:p>
        </p:txBody>
      </p:sp>
      <p:sp>
        <p:nvSpPr>
          <p:cNvPr id="6" name="Rectangle 5">
            <a:extLst>
              <a:ext uri="{FF2B5EF4-FFF2-40B4-BE49-F238E27FC236}">
                <a16:creationId xmlns:a16="http://schemas.microsoft.com/office/drawing/2014/main" id="{2A76AC57-BEE8-89AE-9DB1-B72748E2CB97}"/>
              </a:ext>
            </a:extLst>
          </p:cNvPr>
          <p:cNvSpPr/>
          <p:nvPr/>
        </p:nvSpPr>
        <p:spPr>
          <a:xfrm>
            <a:off x="2676840" y="4245806"/>
            <a:ext cx="6077363" cy="260880"/>
          </a:xfrm>
          <a:prstGeom prst="rect">
            <a:avLst/>
          </a:prstGeom>
          <a:solidFill>
            <a:srgbClr val="FF0D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E947B8C-F21A-04B9-987C-F4C260913029}"/>
              </a:ext>
            </a:extLst>
          </p:cNvPr>
          <p:cNvSpPr/>
          <p:nvPr/>
        </p:nvSpPr>
        <p:spPr>
          <a:xfrm>
            <a:off x="2676840" y="4522512"/>
            <a:ext cx="6077363" cy="260880"/>
          </a:xfrm>
          <a:prstGeom prst="rect">
            <a:avLst/>
          </a:prstGeom>
          <a:solidFill>
            <a:srgbClr val="FF0D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9725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51FD4-A77C-9E56-0733-14A0B55AC858}"/>
              </a:ext>
            </a:extLst>
          </p:cNvPr>
          <p:cNvSpPr>
            <a:spLocks noGrp="1"/>
          </p:cNvSpPr>
          <p:nvPr>
            <p:ph type="title"/>
          </p:nvPr>
        </p:nvSpPr>
        <p:spPr>
          <a:xfrm>
            <a:off x="838199" y="365125"/>
            <a:ext cx="10905781" cy="1325563"/>
          </a:xfrm>
        </p:spPr>
        <p:txBody>
          <a:bodyPr>
            <a:normAutofit/>
          </a:bodyPr>
          <a:lstStyle/>
          <a:p>
            <a:r>
              <a:rPr lang="en-US" b="1" dirty="0">
                <a:latin typeface="+mn-lt"/>
              </a:rPr>
              <a:t>Challenge 3: Extract the Explicit Permission-protected Privacy</a:t>
            </a:r>
            <a:endParaRPr lang="en-US" dirty="0"/>
          </a:p>
        </p:txBody>
      </p:sp>
      <p:sp>
        <p:nvSpPr>
          <p:cNvPr id="4" name="Slide Number Placeholder 3">
            <a:extLst>
              <a:ext uri="{FF2B5EF4-FFF2-40B4-BE49-F238E27FC236}">
                <a16:creationId xmlns:a16="http://schemas.microsoft.com/office/drawing/2014/main" id="{3AAE1394-2155-85BB-99B2-3E0C4B3904D4}"/>
              </a:ext>
            </a:extLst>
          </p:cNvPr>
          <p:cNvSpPr>
            <a:spLocks noGrp="1"/>
          </p:cNvSpPr>
          <p:nvPr>
            <p:ph type="sldNum" sz="quarter" idx="12"/>
          </p:nvPr>
        </p:nvSpPr>
        <p:spPr/>
        <p:txBody>
          <a:bodyPr/>
          <a:lstStyle/>
          <a:p>
            <a:fld id="{8C2007DB-4D60-504E-99B5-33AD8DD28A36}" type="slidenum">
              <a:rPr kumimoji="1" lang="zh-CN" altLang="en-US" smtClean="0"/>
              <a:t>18</a:t>
            </a:fld>
            <a:endParaRPr kumimoji="1" lang="zh-CN" altLang="en-US"/>
          </a:p>
        </p:txBody>
      </p:sp>
      <p:sp>
        <p:nvSpPr>
          <p:cNvPr id="7" name="Content Placeholder 2">
            <a:extLst>
              <a:ext uri="{FF2B5EF4-FFF2-40B4-BE49-F238E27FC236}">
                <a16:creationId xmlns:a16="http://schemas.microsoft.com/office/drawing/2014/main" id="{3C192F4C-D1C8-4F7C-DCAC-CC1D36914BE4}"/>
              </a:ext>
            </a:extLst>
          </p:cNvPr>
          <p:cNvSpPr txBox="1">
            <a:spLocks/>
          </p:cNvSpPr>
          <p:nvPr/>
        </p:nvSpPr>
        <p:spPr>
          <a:xfrm>
            <a:off x="838199" y="2656289"/>
            <a:ext cx="10695543" cy="2372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dirty="0"/>
              <a:t>Combining the private intents from single or multiple VUI responses.</a:t>
            </a:r>
          </a:p>
          <a:p>
            <a:pPr marL="457200" indent="-457200">
              <a:buFont typeface="Arial" panose="020B0604020202020204" pitchFamily="34" charset="0"/>
              <a:buChar char="•"/>
            </a:pPr>
            <a:r>
              <a:rPr lang="en-US" dirty="0"/>
              <a:t>One-time Stealing</a:t>
            </a:r>
          </a:p>
          <a:p>
            <a:pPr marL="457200" indent="-457200">
              <a:buFont typeface="Arial" panose="020B0604020202020204" pitchFamily="34" charset="0"/>
              <a:buChar char="•"/>
            </a:pPr>
            <a:r>
              <a:rPr lang="en-US" dirty="0"/>
              <a:t>Short-term Contextual Inference</a:t>
            </a:r>
          </a:p>
          <a:p>
            <a:pPr marL="457200" indent="-457200">
              <a:buFont typeface="Arial" panose="020B0604020202020204" pitchFamily="34" charset="0"/>
              <a:buChar char="•"/>
            </a:pPr>
            <a:r>
              <a:rPr lang="en-US" dirty="0"/>
              <a:t>Long-term Monitoring</a:t>
            </a:r>
          </a:p>
          <a:p>
            <a:pPr marL="0" indent="0">
              <a:buNone/>
            </a:pPr>
            <a:endParaRPr lang="en-US" dirty="0"/>
          </a:p>
        </p:txBody>
      </p:sp>
    </p:spTree>
    <p:extLst>
      <p:ext uri="{BB962C8B-B14F-4D97-AF65-F5344CB8AC3E}">
        <p14:creationId xmlns:p14="http://schemas.microsoft.com/office/powerpoint/2010/main" val="946944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55AC4-7CCA-2303-534D-23899DB16450}"/>
              </a:ext>
            </a:extLst>
          </p:cNvPr>
          <p:cNvSpPr>
            <a:spLocks noGrp="1"/>
          </p:cNvSpPr>
          <p:nvPr>
            <p:ph type="title"/>
          </p:nvPr>
        </p:nvSpPr>
        <p:spPr/>
        <p:txBody>
          <a:bodyPr/>
          <a:lstStyle/>
          <a:p>
            <a:r>
              <a:rPr lang="en-US" b="1" dirty="0">
                <a:latin typeface="+mn-lt"/>
              </a:rPr>
              <a:t>One-time Stealing</a:t>
            </a:r>
          </a:p>
        </p:txBody>
      </p:sp>
      <p:sp>
        <p:nvSpPr>
          <p:cNvPr id="3" name="Content Placeholder 2">
            <a:extLst>
              <a:ext uri="{FF2B5EF4-FFF2-40B4-BE49-F238E27FC236}">
                <a16:creationId xmlns:a16="http://schemas.microsoft.com/office/drawing/2014/main" id="{0A402A6D-82FB-879C-3A9B-3E76D548A7FD}"/>
              </a:ext>
            </a:extLst>
          </p:cNvPr>
          <p:cNvSpPr>
            <a:spLocks noGrp="1"/>
          </p:cNvSpPr>
          <p:nvPr>
            <p:ph idx="1"/>
          </p:nvPr>
        </p:nvSpPr>
        <p:spPr>
          <a:xfrm>
            <a:off x="717014" y="1649441"/>
            <a:ext cx="10975553" cy="3651366"/>
          </a:xfrm>
        </p:spPr>
        <p:txBody>
          <a:bodyPr>
            <a:normAutofit/>
          </a:bodyPr>
          <a:lstStyle/>
          <a:p>
            <a:pPr marL="0" indent="0">
              <a:buNone/>
            </a:pPr>
            <a:r>
              <a:rPr lang="en-US" dirty="0"/>
              <a:t>Take </a:t>
            </a:r>
            <a:r>
              <a:rPr lang="en-US" b="1" i="1" dirty="0"/>
              <a:t>a single VUI response</a:t>
            </a:r>
            <a:r>
              <a:rPr lang="en-US" dirty="0"/>
              <a:t> as the input to extract privacy information.</a:t>
            </a:r>
          </a:p>
        </p:txBody>
      </p:sp>
      <p:sp>
        <p:nvSpPr>
          <p:cNvPr id="4" name="Slide Number Placeholder 3">
            <a:extLst>
              <a:ext uri="{FF2B5EF4-FFF2-40B4-BE49-F238E27FC236}">
                <a16:creationId xmlns:a16="http://schemas.microsoft.com/office/drawing/2014/main" id="{231F84E7-5472-C541-3406-43098811BAF0}"/>
              </a:ext>
            </a:extLst>
          </p:cNvPr>
          <p:cNvSpPr>
            <a:spLocks noGrp="1"/>
          </p:cNvSpPr>
          <p:nvPr>
            <p:ph type="sldNum" sz="quarter" idx="12"/>
          </p:nvPr>
        </p:nvSpPr>
        <p:spPr>
          <a:xfrm>
            <a:off x="8409617" y="6108470"/>
            <a:ext cx="2743200" cy="365125"/>
          </a:xfrm>
        </p:spPr>
        <p:txBody>
          <a:bodyPr/>
          <a:lstStyle/>
          <a:p>
            <a:fld id="{8C2007DB-4D60-504E-99B5-33AD8DD28A36}" type="slidenum">
              <a:rPr kumimoji="1" lang="zh-CN" altLang="en-US" smtClean="0"/>
              <a:t>19</a:t>
            </a:fld>
            <a:endParaRPr kumimoji="1" lang="zh-CN" altLang="en-US"/>
          </a:p>
        </p:txBody>
      </p:sp>
      <p:pic>
        <p:nvPicPr>
          <p:cNvPr id="5" name="Picture 4">
            <a:extLst>
              <a:ext uri="{FF2B5EF4-FFF2-40B4-BE49-F238E27FC236}">
                <a16:creationId xmlns:a16="http://schemas.microsoft.com/office/drawing/2014/main" id="{0EB5A542-9446-201E-8765-248F13E163B4}"/>
              </a:ext>
            </a:extLst>
          </p:cNvPr>
          <p:cNvPicPr>
            <a:picLocks noChangeAspect="1"/>
          </p:cNvPicPr>
          <p:nvPr/>
        </p:nvPicPr>
        <p:blipFill>
          <a:blip r:embed="rId3"/>
          <a:stretch>
            <a:fillRect/>
          </a:stretch>
        </p:blipFill>
        <p:spPr>
          <a:xfrm>
            <a:off x="5126667" y="2544475"/>
            <a:ext cx="6565900" cy="3911600"/>
          </a:xfrm>
          <a:prstGeom prst="rect">
            <a:avLst/>
          </a:prstGeom>
        </p:spPr>
      </p:pic>
      <p:sp>
        <p:nvSpPr>
          <p:cNvPr id="6" name="Rectangle 5">
            <a:extLst>
              <a:ext uri="{FF2B5EF4-FFF2-40B4-BE49-F238E27FC236}">
                <a16:creationId xmlns:a16="http://schemas.microsoft.com/office/drawing/2014/main" id="{2DE67A0D-A31E-8E05-7712-A7FA7ED58D9A}"/>
              </a:ext>
            </a:extLst>
          </p:cNvPr>
          <p:cNvSpPr/>
          <p:nvPr/>
        </p:nvSpPr>
        <p:spPr>
          <a:xfrm>
            <a:off x="5182744" y="3896410"/>
            <a:ext cx="6430026" cy="457011"/>
          </a:xfrm>
          <a:prstGeom prst="rect">
            <a:avLst/>
          </a:prstGeom>
          <a:solidFill>
            <a:srgbClr val="FF0D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C4B975E-CA4C-068A-CC02-D371568C5A86}"/>
              </a:ext>
            </a:extLst>
          </p:cNvPr>
          <p:cNvSpPr/>
          <p:nvPr/>
        </p:nvSpPr>
        <p:spPr>
          <a:xfrm>
            <a:off x="5194604" y="4393407"/>
            <a:ext cx="6430026" cy="457011"/>
          </a:xfrm>
          <a:prstGeom prst="rect">
            <a:avLst/>
          </a:prstGeom>
          <a:solidFill>
            <a:srgbClr val="FF0D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C685ECB-4667-B4D0-A65D-9A3921C3CEB7}"/>
              </a:ext>
            </a:extLst>
          </p:cNvPr>
          <p:cNvSpPr/>
          <p:nvPr/>
        </p:nvSpPr>
        <p:spPr>
          <a:xfrm>
            <a:off x="5194604" y="5121258"/>
            <a:ext cx="6430026" cy="228506"/>
          </a:xfrm>
          <a:prstGeom prst="rect">
            <a:avLst/>
          </a:prstGeom>
          <a:solidFill>
            <a:srgbClr val="FF0D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785A9FE-F307-C2BB-F919-9532DD91880B}"/>
              </a:ext>
            </a:extLst>
          </p:cNvPr>
          <p:cNvSpPr/>
          <p:nvPr/>
        </p:nvSpPr>
        <p:spPr>
          <a:xfrm>
            <a:off x="5182744" y="5640248"/>
            <a:ext cx="6430026" cy="228506"/>
          </a:xfrm>
          <a:prstGeom prst="rect">
            <a:avLst/>
          </a:prstGeom>
          <a:solidFill>
            <a:srgbClr val="FF0D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07B885C0-508D-B803-7CF5-A6E8F9C05A57}"/>
              </a:ext>
            </a:extLst>
          </p:cNvPr>
          <p:cNvSpPr txBox="1">
            <a:spLocks/>
          </p:cNvSpPr>
          <p:nvPr/>
        </p:nvSpPr>
        <p:spPr>
          <a:xfrm>
            <a:off x="207637" y="2484533"/>
            <a:ext cx="4986967" cy="40784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An average 85.28% success rate</a:t>
            </a:r>
          </a:p>
          <a:p>
            <a:r>
              <a:rPr lang="en-US" dirty="0"/>
              <a:t>Voice commands like</a:t>
            </a:r>
          </a:p>
          <a:p>
            <a:pPr lvl="1"/>
            <a:r>
              <a:rPr lang="en-US" sz="2800" dirty="0"/>
              <a:t>Reminders</a:t>
            </a:r>
          </a:p>
          <a:p>
            <a:pPr lvl="1"/>
            <a:r>
              <a:rPr lang="en-US" sz="2800" dirty="0"/>
              <a:t>Media Alarm</a:t>
            </a:r>
          </a:p>
          <a:p>
            <a:pPr lvl="1"/>
            <a:r>
              <a:rPr lang="en-US" sz="2800" dirty="0"/>
              <a:t>Hands Free Calling</a:t>
            </a:r>
          </a:p>
          <a:p>
            <a:pPr lvl="1"/>
            <a:r>
              <a:rPr lang="en-US" sz="2800" dirty="0"/>
              <a:t>Navigation App </a:t>
            </a:r>
          </a:p>
          <a:p>
            <a:pPr marL="457200" lvl="1" indent="0">
              <a:buFont typeface="Arial"/>
              <a:buNone/>
            </a:pPr>
            <a:r>
              <a:rPr lang="en-US" sz="2800" dirty="0"/>
              <a:t>has complicated response formats resulting in relatively low success rate (&gt; 70%).</a:t>
            </a:r>
          </a:p>
        </p:txBody>
      </p:sp>
    </p:spTree>
    <p:extLst>
      <p:ext uri="{BB962C8B-B14F-4D97-AF65-F5344CB8AC3E}">
        <p14:creationId xmlns:p14="http://schemas.microsoft.com/office/powerpoint/2010/main" val="250825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54697-8512-D884-B1E4-FC3C23BC7D1A}"/>
              </a:ext>
            </a:extLst>
          </p:cNvPr>
          <p:cNvSpPr>
            <a:spLocks noGrp="1"/>
          </p:cNvSpPr>
          <p:nvPr>
            <p:ph type="title"/>
          </p:nvPr>
        </p:nvSpPr>
        <p:spPr/>
        <p:txBody>
          <a:bodyPr/>
          <a:lstStyle/>
          <a:p>
            <a:r>
              <a:rPr lang="en-US" b="1" dirty="0">
                <a:latin typeface="Calibri (Body)"/>
              </a:rPr>
              <a:t>Speech Eavesdropping on Smartphone</a:t>
            </a:r>
            <a:endParaRPr lang="en-US" dirty="0"/>
          </a:p>
        </p:txBody>
      </p:sp>
      <p:sp>
        <p:nvSpPr>
          <p:cNvPr id="4" name="Slide Number Placeholder 3">
            <a:extLst>
              <a:ext uri="{FF2B5EF4-FFF2-40B4-BE49-F238E27FC236}">
                <a16:creationId xmlns:a16="http://schemas.microsoft.com/office/drawing/2014/main" id="{E2A558DF-B5EC-0721-603C-7414B0E0EE1E}"/>
              </a:ext>
            </a:extLst>
          </p:cNvPr>
          <p:cNvSpPr>
            <a:spLocks noGrp="1"/>
          </p:cNvSpPr>
          <p:nvPr>
            <p:ph type="sldNum" sz="quarter" idx="12"/>
          </p:nvPr>
        </p:nvSpPr>
        <p:spPr/>
        <p:txBody>
          <a:bodyPr/>
          <a:lstStyle/>
          <a:p>
            <a:fld id="{8C2007DB-4D60-504E-99B5-33AD8DD28A36}" type="slidenum">
              <a:rPr kumimoji="1" lang="zh-CN" altLang="en-US" smtClean="0"/>
              <a:t>2</a:t>
            </a:fld>
            <a:endParaRPr kumimoji="1" lang="zh-CN" altLang="en-US"/>
          </a:p>
        </p:txBody>
      </p:sp>
      <p:pic>
        <p:nvPicPr>
          <p:cNvPr id="5" name="Google Shape;199;p8" descr="Voice recognition icon Royalty Free Vector Image">
            <a:extLst>
              <a:ext uri="{FF2B5EF4-FFF2-40B4-BE49-F238E27FC236}">
                <a16:creationId xmlns:a16="http://schemas.microsoft.com/office/drawing/2014/main" id="{13139426-FD92-9F77-A859-31A109B3B0E9}"/>
              </a:ext>
            </a:extLst>
          </p:cNvPr>
          <p:cNvPicPr preferRelativeResize="0"/>
          <p:nvPr/>
        </p:nvPicPr>
        <p:blipFill rotWithShape="1">
          <a:blip r:embed="rId3">
            <a:alphaModFix/>
          </a:blip>
          <a:srcRect l="9149" t="5812" r="8781" b="16600"/>
          <a:stretch/>
        </p:blipFill>
        <p:spPr>
          <a:xfrm rot="776230" flipH="1">
            <a:off x="441254" y="2004502"/>
            <a:ext cx="1485568" cy="1516843"/>
          </a:xfrm>
          <a:prstGeom prst="rect">
            <a:avLst/>
          </a:prstGeom>
          <a:noFill/>
          <a:ln>
            <a:noFill/>
          </a:ln>
        </p:spPr>
      </p:pic>
      <p:grpSp>
        <p:nvGrpSpPr>
          <p:cNvPr id="6" name="Group 5">
            <a:extLst>
              <a:ext uri="{FF2B5EF4-FFF2-40B4-BE49-F238E27FC236}">
                <a16:creationId xmlns:a16="http://schemas.microsoft.com/office/drawing/2014/main" id="{7A7DF0A9-B732-B21A-942D-F9ED498D0AE4}"/>
              </a:ext>
            </a:extLst>
          </p:cNvPr>
          <p:cNvGrpSpPr/>
          <p:nvPr/>
        </p:nvGrpSpPr>
        <p:grpSpPr>
          <a:xfrm>
            <a:off x="1662128" y="2938836"/>
            <a:ext cx="2816085" cy="1976900"/>
            <a:chOff x="1503439" y="2440550"/>
            <a:chExt cx="2816085" cy="1976900"/>
          </a:xfrm>
        </p:grpSpPr>
        <p:pic>
          <p:nvPicPr>
            <p:cNvPr id="7" name="Picture 6" descr="A close-up of a logo&#10;&#10;Description automatically generated with low confidence">
              <a:extLst>
                <a:ext uri="{FF2B5EF4-FFF2-40B4-BE49-F238E27FC236}">
                  <a16:creationId xmlns:a16="http://schemas.microsoft.com/office/drawing/2014/main" id="{C1D11126-CA30-D03F-4D52-8212EC397642}"/>
                </a:ext>
              </a:extLst>
            </p:cNvPr>
            <p:cNvPicPr>
              <a:picLocks noChangeAspect="1"/>
            </p:cNvPicPr>
            <p:nvPr/>
          </p:nvPicPr>
          <p:blipFill>
            <a:blip r:embed="rId4"/>
            <a:stretch>
              <a:fillRect/>
            </a:stretch>
          </p:blipFill>
          <p:spPr>
            <a:xfrm>
              <a:off x="1503439" y="2440550"/>
              <a:ext cx="2816085" cy="1976900"/>
            </a:xfrm>
            <a:prstGeom prst="rect">
              <a:avLst/>
            </a:prstGeom>
          </p:spPr>
        </p:pic>
        <p:sp>
          <p:nvSpPr>
            <p:cNvPr id="8" name="Oval 7">
              <a:extLst>
                <a:ext uri="{FF2B5EF4-FFF2-40B4-BE49-F238E27FC236}">
                  <a16:creationId xmlns:a16="http://schemas.microsoft.com/office/drawing/2014/main" id="{7CFA298C-9D16-9968-E9FA-A1BE24989DED}"/>
                </a:ext>
              </a:extLst>
            </p:cNvPr>
            <p:cNvSpPr/>
            <p:nvPr/>
          </p:nvSpPr>
          <p:spPr>
            <a:xfrm>
              <a:off x="2268188" y="4179945"/>
              <a:ext cx="130629" cy="13062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9CDA85FA-6B7B-37AB-A8E1-06B52FF7A861}"/>
                </a:ext>
              </a:extLst>
            </p:cNvPr>
            <p:cNvSpPr/>
            <p:nvPr/>
          </p:nvSpPr>
          <p:spPr>
            <a:xfrm rot="1324374">
              <a:off x="1724321" y="3993202"/>
              <a:ext cx="193658" cy="5763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 name="Straight Connector 9">
            <a:extLst>
              <a:ext uri="{FF2B5EF4-FFF2-40B4-BE49-F238E27FC236}">
                <a16:creationId xmlns:a16="http://schemas.microsoft.com/office/drawing/2014/main" id="{2C2C5899-75B3-E523-9FDB-0C99EC0173A0}"/>
              </a:ext>
            </a:extLst>
          </p:cNvPr>
          <p:cNvCxnSpPr>
            <a:cxnSpLocks/>
          </p:cNvCxnSpPr>
          <p:nvPr/>
        </p:nvCxnSpPr>
        <p:spPr>
          <a:xfrm>
            <a:off x="2498131" y="4736960"/>
            <a:ext cx="724161" cy="548510"/>
          </a:xfrm>
          <a:prstGeom prst="line">
            <a:avLst/>
          </a:prstGeom>
          <a:ln w="19050">
            <a:solidFill>
              <a:schemeClr val="tx1"/>
            </a:solidFill>
            <a:prstDash val="lgDash"/>
            <a:headEnd type="oval" w="med" len="med"/>
            <a:tailEnd type="oval" w="med" len="med"/>
          </a:ln>
        </p:spPr>
        <p:style>
          <a:lnRef idx="1">
            <a:schemeClr val="dk1"/>
          </a:lnRef>
          <a:fillRef idx="0">
            <a:schemeClr val="dk1"/>
          </a:fillRef>
          <a:effectRef idx="0">
            <a:schemeClr val="dk1"/>
          </a:effectRef>
          <a:fontRef idx="minor">
            <a:schemeClr val="tx1"/>
          </a:fontRef>
        </p:style>
      </p:cxnSp>
      <p:sp>
        <p:nvSpPr>
          <p:cNvPr id="11" name="Google Shape;102;p2">
            <a:extLst>
              <a:ext uri="{FF2B5EF4-FFF2-40B4-BE49-F238E27FC236}">
                <a16:creationId xmlns:a16="http://schemas.microsoft.com/office/drawing/2014/main" id="{61AB314A-6E05-8BB2-A226-BAF02A46C419}"/>
              </a:ext>
            </a:extLst>
          </p:cNvPr>
          <p:cNvSpPr txBox="1">
            <a:spLocks/>
          </p:cNvSpPr>
          <p:nvPr/>
        </p:nvSpPr>
        <p:spPr>
          <a:xfrm>
            <a:off x="3222292" y="4984861"/>
            <a:ext cx="2306735" cy="646935"/>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indent="-50800">
              <a:buClr>
                <a:schemeClr val="dk1"/>
              </a:buClr>
              <a:buSzPts val="2800"/>
              <a:buFont typeface="Arial"/>
              <a:buNone/>
            </a:pPr>
            <a:r>
              <a:rPr lang="en-US" sz="2000" dirty="0"/>
              <a:t>Microphone</a:t>
            </a:r>
          </a:p>
        </p:txBody>
      </p:sp>
      <p:pic>
        <p:nvPicPr>
          <p:cNvPr id="12" name="Picture 11" descr="Shape&#10;&#10;Description automatically generated with low confidence">
            <a:extLst>
              <a:ext uri="{FF2B5EF4-FFF2-40B4-BE49-F238E27FC236}">
                <a16:creationId xmlns:a16="http://schemas.microsoft.com/office/drawing/2014/main" id="{D98371D1-9294-6C03-D584-01B5B9EFB9C6}"/>
              </a:ext>
            </a:extLst>
          </p:cNvPr>
          <p:cNvPicPr>
            <a:picLocks noChangeAspect="1"/>
          </p:cNvPicPr>
          <p:nvPr/>
        </p:nvPicPr>
        <p:blipFill rotWithShape="1">
          <a:blip r:embed="rId5"/>
          <a:srcRect r="79217"/>
          <a:stretch/>
        </p:blipFill>
        <p:spPr>
          <a:xfrm rot="2771875">
            <a:off x="2122690" y="2824899"/>
            <a:ext cx="291042" cy="1400397"/>
          </a:xfrm>
          <a:prstGeom prst="rect">
            <a:avLst/>
          </a:prstGeom>
        </p:spPr>
      </p:pic>
      <p:pic>
        <p:nvPicPr>
          <p:cNvPr id="13" name="Picture 12" descr="Shape&#10;&#10;Description automatically generated with low confidence">
            <a:extLst>
              <a:ext uri="{FF2B5EF4-FFF2-40B4-BE49-F238E27FC236}">
                <a16:creationId xmlns:a16="http://schemas.microsoft.com/office/drawing/2014/main" id="{51327AAA-4386-B0A1-4E30-1E3A667F3A07}"/>
              </a:ext>
            </a:extLst>
          </p:cNvPr>
          <p:cNvPicPr>
            <a:picLocks noChangeAspect="1"/>
          </p:cNvPicPr>
          <p:nvPr/>
        </p:nvPicPr>
        <p:blipFill rotWithShape="1">
          <a:blip r:embed="rId5"/>
          <a:srcRect r="79217"/>
          <a:stretch/>
        </p:blipFill>
        <p:spPr>
          <a:xfrm rot="13654910">
            <a:off x="3627840" y="3522734"/>
            <a:ext cx="291042" cy="1400397"/>
          </a:xfrm>
          <a:prstGeom prst="rect">
            <a:avLst/>
          </a:prstGeom>
        </p:spPr>
      </p:pic>
      <p:pic>
        <p:nvPicPr>
          <p:cNvPr id="19" name="Google Shape;470;p31" descr="Accelerometer Icon #69895 - Free Icons Library">
            <a:extLst>
              <a:ext uri="{FF2B5EF4-FFF2-40B4-BE49-F238E27FC236}">
                <a16:creationId xmlns:a16="http://schemas.microsoft.com/office/drawing/2014/main" id="{25BD67D3-700B-F2BE-3123-13947A677E06}"/>
              </a:ext>
            </a:extLst>
          </p:cNvPr>
          <p:cNvPicPr preferRelativeResize="0"/>
          <p:nvPr/>
        </p:nvPicPr>
        <p:blipFill rotWithShape="1">
          <a:blip r:embed="rId6">
            <a:alphaModFix/>
          </a:blip>
          <a:srcRect/>
          <a:stretch/>
        </p:blipFill>
        <p:spPr>
          <a:xfrm>
            <a:off x="5183926" y="1922167"/>
            <a:ext cx="565056" cy="565056"/>
          </a:xfrm>
          <a:prstGeom prst="rect">
            <a:avLst/>
          </a:prstGeom>
          <a:noFill/>
          <a:ln>
            <a:noFill/>
          </a:ln>
        </p:spPr>
      </p:pic>
      <p:cxnSp>
        <p:nvCxnSpPr>
          <p:cNvPr id="20" name="Straight Connector 19">
            <a:extLst>
              <a:ext uri="{FF2B5EF4-FFF2-40B4-BE49-F238E27FC236}">
                <a16:creationId xmlns:a16="http://schemas.microsoft.com/office/drawing/2014/main" id="{E4E44163-1151-6621-E8F8-BAD637523E8D}"/>
              </a:ext>
            </a:extLst>
          </p:cNvPr>
          <p:cNvCxnSpPr>
            <a:cxnSpLocks/>
          </p:cNvCxnSpPr>
          <p:nvPr/>
        </p:nvCxnSpPr>
        <p:spPr>
          <a:xfrm flipV="1">
            <a:off x="2848380" y="2221984"/>
            <a:ext cx="519322" cy="1534842"/>
          </a:xfrm>
          <a:prstGeom prst="line">
            <a:avLst/>
          </a:prstGeom>
          <a:ln w="19050">
            <a:solidFill>
              <a:schemeClr val="tx1"/>
            </a:solidFill>
            <a:prstDash val="lgDash"/>
            <a:headEnd type="oval" w="med" len="med"/>
            <a:tailEnd type="oval" w="med" len="med"/>
          </a:ln>
        </p:spPr>
        <p:style>
          <a:lnRef idx="1">
            <a:schemeClr val="dk1"/>
          </a:lnRef>
          <a:fillRef idx="0">
            <a:schemeClr val="dk1"/>
          </a:fillRef>
          <a:effectRef idx="0">
            <a:schemeClr val="dk1"/>
          </a:effectRef>
          <a:fontRef idx="minor">
            <a:schemeClr val="tx1"/>
          </a:fontRef>
        </p:style>
      </p:cxnSp>
      <p:sp>
        <p:nvSpPr>
          <p:cNvPr id="21" name="Google Shape;102;p2">
            <a:extLst>
              <a:ext uri="{FF2B5EF4-FFF2-40B4-BE49-F238E27FC236}">
                <a16:creationId xmlns:a16="http://schemas.microsoft.com/office/drawing/2014/main" id="{49FA4834-EDEE-1500-A777-D286EA6A581A}"/>
              </a:ext>
            </a:extLst>
          </p:cNvPr>
          <p:cNvSpPr txBox="1">
            <a:spLocks/>
          </p:cNvSpPr>
          <p:nvPr/>
        </p:nvSpPr>
        <p:spPr>
          <a:xfrm>
            <a:off x="3222292" y="1922167"/>
            <a:ext cx="2306735" cy="646935"/>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indent="-50800">
              <a:buClr>
                <a:schemeClr val="dk1"/>
              </a:buClr>
              <a:buSzPts val="2800"/>
              <a:buFont typeface="Arial"/>
              <a:buNone/>
            </a:pPr>
            <a:r>
              <a:rPr lang="en-US" sz="2000" dirty="0"/>
              <a:t>Motion Sensor</a:t>
            </a:r>
          </a:p>
        </p:txBody>
      </p:sp>
      <p:pic>
        <p:nvPicPr>
          <p:cNvPr id="22" name="Picture 6">
            <a:extLst>
              <a:ext uri="{FF2B5EF4-FFF2-40B4-BE49-F238E27FC236}">
                <a16:creationId xmlns:a16="http://schemas.microsoft.com/office/drawing/2014/main" id="{1DA01974-4B40-696D-5922-25F6B4C9729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7899" y="1690688"/>
            <a:ext cx="509000" cy="646935"/>
          </a:xfrm>
          <a:prstGeom prst="rect">
            <a:avLst/>
          </a:prstGeom>
          <a:noFill/>
          <a:extLst>
            <a:ext uri="{909E8E84-426E-40DD-AFC4-6F175D3DCCD1}">
              <a14:hiddenFill xmlns:a14="http://schemas.microsoft.com/office/drawing/2010/main">
                <a:solidFill>
                  <a:srgbClr val="FFFFFF"/>
                </a:solidFill>
              </a14:hiddenFill>
            </a:ext>
          </a:extLst>
        </p:spPr>
      </p:pic>
      <p:sp>
        <p:nvSpPr>
          <p:cNvPr id="23" name="Google Shape;102;p2">
            <a:extLst>
              <a:ext uri="{FF2B5EF4-FFF2-40B4-BE49-F238E27FC236}">
                <a16:creationId xmlns:a16="http://schemas.microsoft.com/office/drawing/2014/main" id="{5775A496-241A-88A9-E682-ADEC287AAC3B}"/>
              </a:ext>
            </a:extLst>
          </p:cNvPr>
          <p:cNvSpPr txBox="1">
            <a:spLocks/>
          </p:cNvSpPr>
          <p:nvPr/>
        </p:nvSpPr>
        <p:spPr>
          <a:xfrm>
            <a:off x="5010344" y="2420368"/>
            <a:ext cx="2816085" cy="646935"/>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indent="-50800">
              <a:buClr>
                <a:schemeClr val="dk1"/>
              </a:buClr>
              <a:buSzPts val="2800"/>
              <a:buFont typeface="Arial"/>
              <a:buNone/>
            </a:pPr>
            <a:r>
              <a:rPr lang="en-US" sz="2000" dirty="0">
                <a:solidFill>
                  <a:srgbClr val="FF0000"/>
                </a:solidFill>
              </a:rPr>
              <a:t>No permission required</a:t>
            </a:r>
          </a:p>
        </p:txBody>
      </p:sp>
      <p:pic>
        <p:nvPicPr>
          <p:cNvPr id="25" name="Graphic 24" descr="Radio microphone outline">
            <a:extLst>
              <a:ext uri="{FF2B5EF4-FFF2-40B4-BE49-F238E27FC236}">
                <a16:creationId xmlns:a16="http://schemas.microsoft.com/office/drawing/2014/main" id="{D9B4C1D8-D9D0-8173-9109-B6E8993649D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58675" y="4785214"/>
            <a:ext cx="615558" cy="615558"/>
          </a:xfrm>
          <a:prstGeom prst="rect">
            <a:avLst/>
          </a:prstGeom>
        </p:spPr>
      </p:pic>
      <p:pic>
        <p:nvPicPr>
          <p:cNvPr id="26" name="Picture 8" descr="Android - Free social media icons">
            <a:extLst>
              <a:ext uri="{FF2B5EF4-FFF2-40B4-BE49-F238E27FC236}">
                <a16:creationId xmlns:a16="http://schemas.microsoft.com/office/drawing/2014/main" id="{595E0E31-C797-5C31-673C-87F32DF21F1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94945" y="4564078"/>
            <a:ext cx="580081" cy="580081"/>
          </a:xfrm>
          <a:prstGeom prst="rect">
            <a:avLst/>
          </a:prstGeom>
          <a:noFill/>
          <a:extLst>
            <a:ext uri="{909E8E84-426E-40DD-AFC4-6F175D3DCCD1}">
              <a14:hiddenFill xmlns:a14="http://schemas.microsoft.com/office/drawing/2010/main">
                <a:solidFill>
                  <a:srgbClr val="FFFFFF"/>
                </a:solidFill>
              </a14:hiddenFill>
            </a:ext>
          </a:extLst>
        </p:spPr>
      </p:pic>
      <p:sp>
        <p:nvSpPr>
          <p:cNvPr id="27" name="Google Shape;102;p2">
            <a:extLst>
              <a:ext uri="{FF2B5EF4-FFF2-40B4-BE49-F238E27FC236}">
                <a16:creationId xmlns:a16="http://schemas.microsoft.com/office/drawing/2014/main" id="{D6BE5C57-DA8E-5BFD-69A7-436BF0B77AD9}"/>
              </a:ext>
            </a:extLst>
          </p:cNvPr>
          <p:cNvSpPr txBox="1">
            <a:spLocks/>
          </p:cNvSpPr>
          <p:nvPr/>
        </p:nvSpPr>
        <p:spPr>
          <a:xfrm>
            <a:off x="5010343" y="3963545"/>
            <a:ext cx="2816085" cy="646935"/>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indent="-50800">
              <a:buClr>
                <a:schemeClr val="dk1"/>
              </a:buClr>
              <a:buSzPts val="2800"/>
              <a:buFont typeface="Arial"/>
              <a:buNone/>
            </a:pPr>
            <a:r>
              <a:rPr lang="en-US" sz="2000" dirty="0">
                <a:solidFill>
                  <a:schemeClr val="accent6"/>
                </a:solidFill>
              </a:rPr>
              <a:t>Permission required</a:t>
            </a:r>
          </a:p>
        </p:txBody>
      </p:sp>
      <p:sp>
        <p:nvSpPr>
          <p:cNvPr id="28" name="TextBox 27">
            <a:extLst>
              <a:ext uri="{FF2B5EF4-FFF2-40B4-BE49-F238E27FC236}">
                <a16:creationId xmlns:a16="http://schemas.microsoft.com/office/drawing/2014/main" id="{C7356039-DA36-727C-9C49-E61A40251C6F}"/>
              </a:ext>
            </a:extLst>
          </p:cNvPr>
          <p:cNvSpPr txBox="1"/>
          <p:nvPr/>
        </p:nvSpPr>
        <p:spPr>
          <a:xfrm>
            <a:off x="9376901" y="4610480"/>
            <a:ext cx="1959428" cy="400110"/>
          </a:xfrm>
          <a:prstGeom prst="rect">
            <a:avLst/>
          </a:prstGeom>
          <a:noFill/>
        </p:spPr>
        <p:txBody>
          <a:bodyPr wrap="square" rtlCol="0">
            <a:spAutoFit/>
          </a:bodyPr>
          <a:lstStyle/>
          <a:p>
            <a:pPr algn="ctr"/>
            <a:r>
              <a:rPr lang="en-US" sz="2000" dirty="0"/>
              <a:t>Attacker</a:t>
            </a:r>
          </a:p>
        </p:txBody>
      </p:sp>
      <p:cxnSp>
        <p:nvCxnSpPr>
          <p:cNvPr id="29" name="Straight Connector 28">
            <a:extLst>
              <a:ext uri="{FF2B5EF4-FFF2-40B4-BE49-F238E27FC236}">
                <a16:creationId xmlns:a16="http://schemas.microsoft.com/office/drawing/2014/main" id="{A6E063AB-94CA-0EA7-B1AC-9DD1B7C38BD6}"/>
              </a:ext>
            </a:extLst>
          </p:cNvPr>
          <p:cNvCxnSpPr>
            <a:cxnSpLocks/>
          </p:cNvCxnSpPr>
          <p:nvPr/>
        </p:nvCxnSpPr>
        <p:spPr>
          <a:xfrm>
            <a:off x="7613116" y="2461793"/>
            <a:ext cx="1763785" cy="1187747"/>
          </a:xfrm>
          <a:prstGeom prst="line">
            <a:avLst/>
          </a:prstGeom>
          <a:ln w="38100">
            <a:solidFill>
              <a:schemeClr val="tx1"/>
            </a:solidFill>
            <a:prstDash val="lgDash"/>
            <a:headEnd type="none" w="med" len="med"/>
            <a:tailEnd type="triangle" w="lg" len="lg"/>
          </a:ln>
        </p:spPr>
        <p:style>
          <a:lnRef idx="1">
            <a:schemeClr val="dk1"/>
          </a:lnRef>
          <a:fillRef idx="0">
            <a:schemeClr val="dk1"/>
          </a:fillRef>
          <a:effectRef idx="0">
            <a:schemeClr val="dk1"/>
          </a:effectRef>
          <a:fontRef idx="minor">
            <a:schemeClr val="tx1"/>
          </a:fontRef>
        </p:style>
      </p:cxnSp>
      <p:pic>
        <p:nvPicPr>
          <p:cNvPr id="30" name="Picture 12" descr="Eavesdropping Icon - Free PNG &amp; SVG 1182491 - Noun Project">
            <a:extLst>
              <a:ext uri="{FF2B5EF4-FFF2-40B4-BE49-F238E27FC236}">
                <a16:creationId xmlns:a16="http://schemas.microsoft.com/office/drawing/2014/main" id="{E24B8FC4-6B39-0397-E358-31EF4223FA3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672618">
            <a:off x="9228480" y="2833853"/>
            <a:ext cx="580081" cy="580081"/>
          </a:xfrm>
          <a:prstGeom prst="rect">
            <a:avLst/>
          </a:prstGeom>
          <a:noFill/>
          <a:extLst>
            <a:ext uri="{909E8E84-426E-40DD-AFC4-6F175D3DCCD1}">
              <a14:hiddenFill xmlns:a14="http://schemas.microsoft.com/office/drawing/2010/main">
                <a:solidFill>
                  <a:srgbClr val="FFFFFF"/>
                </a:solidFill>
              </a14:hiddenFill>
            </a:ext>
          </a:extLst>
        </p:spPr>
      </p:pic>
      <p:cxnSp>
        <p:nvCxnSpPr>
          <p:cNvPr id="31" name="Straight Connector 30">
            <a:extLst>
              <a:ext uri="{FF2B5EF4-FFF2-40B4-BE49-F238E27FC236}">
                <a16:creationId xmlns:a16="http://schemas.microsoft.com/office/drawing/2014/main" id="{BAA8F161-5A2D-0928-2A40-77BD7866C73B}"/>
              </a:ext>
            </a:extLst>
          </p:cNvPr>
          <p:cNvCxnSpPr>
            <a:cxnSpLocks/>
          </p:cNvCxnSpPr>
          <p:nvPr/>
        </p:nvCxnSpPr>
        <p:spPr>
          <a:xfrm flipV="1">
            <a:off x="7613116" y="4024571"/>
            <a:ext cx="1763785" cy="1019412"/>
          </a:xfrm>
          <a:prstGeom prst="line">
            <a:avLst/>
          </a:prstGeom>
          <a:ln w="38100">
            <a:solidFill>
              <a:schemeClr val="tx1"/>
            </a:solidFill>
            <a:prstDash val="lgDash"/>
            <a:headEnd type="none" w="med" len="med"/>
            <a:tailEnd type="triangle" w="lg" len="lg"/>
          </a:ln>
        </p:spPr>
        <p:style>
          <a:lnRef idx="1">
            <a:schemeClr val="dk1"/>
          </a:lnRef>
          <a:fillRef idx="0">
            <a:schemeClr val="dk1"/>
          </a:fillRef>
          <a:effectRef idx="0">
            <a:schemeClr val="dk1"/>
          </a:effectRef>
          <a:fontRef idx="minor">
            <a:schemeClr val="tx1"/>
          </a:fontRef>
        </p:style>
      </p:cxnSp>
      <p:sp>
        <p:nvSpPr>
          <p:cNvPr id="32" name="Cross 31">
            <a:extLst>
              <a:ext uri="{FF2B5EF4-FFF2-40B4-BE49-F238E27FC236}">
                <a16:creationId xmlns:a16="http://schemas.microsoft.com/office/drawing/2014/main" id="{22A91E13-8C2B-4B4C-6870-72D1D8CE7951}"/>
              </a:ext>
            </a:extLst>
          </p:cNvPr>
          <p:cNvSpPr/>
          <p:nvPr/>
        </p:nvSpPr>
        <p:spPr>
          <a:xfrm rot="18876276">
            <a:off x="8003281" y="4144014"/>
            <a:ext cx="866898" cy="862002"/>
          </a:xfrm>
          <a:prstGeom prst="plus">
            <a:avLst>
              <a:gd name="adj" fmla="val 41532"/>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14" descr="Equalizer vibration icon simple black style Vector Image">
            <a:extLst>
              <a:ext uri="{FF2B5EF4-FFF2-40B4-BE49-F238E27FC236}">
                <a16:creationId xmlns:a16="http://schemas.microsoft.com/office/drawing/2014/main" id="{D261690F-A83A-D9AC-00A2-4063628041AA}"/>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7965" b="17921"/>
          <a:stretch/>
        </p:blipFill>
        <p:spPr bwMode="auto">
          <a:xfrm rot="2146470">
            <a:off x="7922140" y="2192062"/>
            <a:ext cx="1413161" cy="81698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descr="Hacker - Free security icons">
            <a:extLst>
              <a:ext uri="{FF2B5EF4-FFF2-40B4-BE49-F238E27FC236}">
                <a16:creationId xmlns:a16="http://schemas.microsoft.com/office/drawing/2014/main" id="{19B49E04-64D5-5437-FDD4-436A91EC13B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69658" y="2711119"/>
            <a:ext cx="1976900" cy="1976900"/>
          </a:xfrm>
          <a:prstGeom prst="rect">
            <a:avLst/>
          </a:prstGeom>
          <a:noFill/>
          <a:extLst>
            <a:ext uri="{909E8E84-426E-40DD-AFC4-6F175D3DCCD1}">
              <a14:hiddenFill xmlns:a14="http://schemas.microsoft.com/office/drawing/2010/main">
                <a:solidFill>
                  <a:srgbClr val="FFFFFF"/>
                </a:solidFill>
              </a14:hiddenFill>
            </a:ext>
          </a:extLst>
        </p:spPr>
      </p:pic>
      <p:pic>
        <p:nvPicPr>
          <p:cNvPr id="36" name="Graphic 35" descr="Checkmark with solid fill">
            <a:extLst>
              <a:ext uri="{FF2B5EF4-FFF2-40B4-BE49-F238E27FC236}">
                <a16:creationId xmlns:a16="http://schemas.microsoft.com/office/drawing/2014/main" id="{4F5590C0-BBF5-5796-2843-1193AEA290A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969841" y="2487223"/>
            <a:ext cx="914400" cy="914400"/>
          </a:xfrm>
          <a:prstGeom prst="rect">
            <a:avLst/>
          </a:prstGeom>
        </p:spPr>
      </p:pic>
      <p:sp>
        <p:nvSpPr>
          <p:cNvPr id="37" name="Cross 36">
            <a:extLst>
              <a:ext uri="{FF2B5EF4-FFF2-40B4-BE49-F238E27FC236}">
                <a16:creationId xmlns:a16="http://schemas.microsoft.com/office/drawing/2014/main" id="{66AD113C-49F9-AD09-200B-E07C146AEDF7}"/>
              </a:ext>
            </a:extLst>
          </p:cNvPr>
          <p:cNvSpPr/>
          <p:nvPr/>
        </p:nvSpPr>
        <p:spPr>
          <a:xfrm rot="18876276">
            <a:off x="1139871" y="3180676"/>
            <a:ext cx="866898" cy="862002"/>
          </a:xfrm>
          <a:prstGeom prst="plus">
            <a:avLst>
              <a:gd name="adj" fmla="val 41532"/>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Google Shape;102;p2">
            <a:extLst>
              <a:ext uri="{FF2B5EF4-FFF2-40B4-BE49-F238E27FC236}">
                <a16:creationId xmlns:a16="http://schemas.microsoft.com/office/drawing/2014/main" id="{6084CC13-0CEE-D1E3-8504-D823FB070256}"/>
              </a:ext>
            </a:extLst>
          </p:cNvPr>
          <p:cNvSpPr txBox="1">
            <a:spLocks/>
          </p:cNvSpPr>
          <p:nvPr/>
        </p:nvSpPr>
        <p:spPr>
          <a:xfrm>
            <a:off x="340526" y="5528745"/>
            <a:ext cx="10867413" cy="646935"/>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indent="-50800">
              <a:buClr>
                <a:schemeClr val="dk1"/>
              </a:buClr>
              <a:buSzPts val="2800"/>
              <a:buNone/>
            </a:pPr>
            <a:r>
              <a:rPr lang="en-US" sz="2400" dirty="0"/>
              <a:t>Only loudspeaker-rendered speech signals traveling through a solid surface can create noticeable impacts on motion sensors [1].</a:t>
            </a:r>
          </a:p>
        </p:txBody>
      </p:sp>
      <p:cxnSp>
        <p:nvCxnSpPr>
          <p:cNvPr id="39" name="Straight Connector 38">
            <a:extLst>
              <a:ext uri="{FF2B5EF4-FFF2-40B4-BE49-F238E27FC236}">
                <a16:creationId xmlns:a16="http://schemas.microsoft.com/office/drawing/2014/main" id="{8A8525C9-C9E7-7711-95E3-5C5966E7C79E}"/>
              </a:ext>
            </a:extLst>
          </p:cNvPr>
          <p:cNvCxnSpPr>
            <a:cxnSpLocks/>
          </p:cNvCxnSpPr>
          <p:nvPr/>
        </p:nvCxnSpPr>
        <p:spPr>
          <a:xfrm flipV="1">
            <a:off x="1198858" y="3945209"/>
            <a:ext cx="113250" cy="1778697"/>
          </a:xfrm>
          <a:prstGeom prst="line">
            <a:avLst/>
          </a:prstGeom>
          <a:ln w="19050">
            <a:solidFill>
              <a:schemeClr val="tx1"/>
            </a:solidFill>
            <a:prstDash val="lgDash"/>
            <a:headEnd type="oval" w="med" len="med"/>
            <a:tailEnd type="oval" w="med" len="med"/>
          </a:ln>
        </p:spPr>
        <p:style>
          <a:lnRef idx="1">
            <a:schemeClr val="dk1"/>
          </a:lnRef>
          <a:fillRef idx="0">
            <a:schemeClr val="dk1"/>
          </a:fillRef>
          <a:effectRef idx="0">
            <a:schemeClr val="dk1"/>
          </a:effectRef>
          <a:fontRef idx="minor">
            <a:schemeClr val="tx1"/>
          </a:fontRef>
        </p:style>
      </p:cxnSp>
      <p:sp>
        <p:nvSpPr>
          <p:cNvPr id="42" name="TextBox 41">
            <a:extLst>
              <a:ext uri="{FF2B5EF4-FFF2-40B4-BE49-F238E27FC236}">
                <a16:creationId xmlns:a16="http://schemas.microsoft.com/office/drawing/2014/main" id="{8372709D-6DB5-01C6-62C7-5B080FB07F8F}"/>
              </a:ext>
            </a:extLst>
          </p:cNvPr>
          <p:cNvSpPr txBox="1"/>
          <p:nvPr/>
        </p:nvSpPr>
        <p:spPr>
          <a:xfrm>
            <a:off x="565675" y="6361011"/>
            <a:ext cx="11060649" cy="338554"/>
          </a:xfrm>
          <a:prstGeom prst="rect">
            <a:avLst/>
          </a:prstGeom>
          <a:noFill/>
        </p:spPr>
        <p:txBody>
          <a:bodyPr wrap="square">
            <a:spAutoFit/>
          </a:bodyPr>
          <a:lstStyle/>
          <a:p>
            <a:pPr marL="0" marR="0" lvl="0" indent="0" algn="l" rtl="0">
              <a:spcBef>
                <a:spcPts val="0"/>
              </a:spcBef>
              <a:spcAft>
                <a:spcPts val="0"/>
              </a:spcAft>
              <a:buNone/>
            </a:pPr>
            <a:r>
              <a:rPr lang="en-US" sz="1600" dirty="0">
                <a:solidFill>
                  <a:schemeClr val="dk1"/>
                </a:solidFill>
                <a:latin typeface="Calibri"/>
                <a:ea typeface="Calibri"/>
                <a:cs typeface="Calibri"/>
                <a:sym typeface="Calibri"/>
              </a:rPr>
              <a:t>[1] Speechless: Analyzing the threat to speech privacy from smartphone motion sensors, S&amp;P’18</a:t>
            </a:r>
            <a:endParaRPr lang="en-US" sz="1600" dirty="0"/>
          </a:p>
        </p:txBody>
      </p:sp>
      <p:sp>
        <p:nvSpPr>
          <p:cNvPr id="43" name="TextBox 42">
            <a:extLst>
              <a:ext uri="{FF2B5EF4-FFF2-40B4-BE49-F238E27FC236}">
                <a16:creationId xmlns:a16="http://schemas.microsoft.com/office/drawing/2014/main" id="{D34E9AD0-6303-ED63-BC2B-ACADF2295E19}"/>
              </a:ext>
            </a:extLst>
          </p:cNvPr>
          <p:cNvSpPr txBox="1"/>
          <p:nvPr/>
        </p:nvSpPr>
        <p:spPr>
          <a:xfrm>
            <a:off x="282137" y="3429000"/>
            <a:ext cx="1049967" cy="400110"/>
          </a:xfrm>
          <a:prstGeom prst="rect">
            <a:avLst/>
          </a:prstGeom>
          <a:noFill/>
        </p:spPr>
        <p:txBody>
          <a:bodyPr wrap="square" rtlCol="0">
            <a:spAutoFit/>
          </a:bodyPr>
          <a:lstStyle/>
          <a:p>
            <a:pPr algn="ctr"/>
            <a:r>
              <a:rPr lang="en-US" sz="2000" dirty="0"/>
              <a:t>Victim</a:t>
            </a:r>
          </a:p>
        </p:txBody>
      </p:sp>
      <p:sp>
        <p:nvSpPr>
          <p:cNvPr id="44" name="Google Shape;102;p2">
            <a:extLst>
              <a:ext uri="{FF2B5EF4-FFF2-40B4-BE49-F238E27FC236}">
                <a16:creationId xmlns:a16="http://schemas.microsoft.com/office/drawing/2014/main" id="{11AD76C7-9A76-447C-1C33-031763DB17DC}"/>
              </a:ext>
            </a:extLst>
          </p:cNvPr>
          <p:cNvSpPr txBox="1">
            <a:spLocks/>
          </p:cNvSpPr>
          <p:nvPr/>
        </p:nvSpPr>
        <p:spPr>
          <a:xfrm>
            <a:off x="8779056" y="1591032"/>
            <a:ext cx="2729403" cy="646935"/>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indent="-50800">
              <a:buClr>
                <a:schemeClr val="dk1"/>
              </a:buClr>
              <a:buSzPts val="2800"/>
              <a:buFont typeface="Arial"/>
              <a:buNone/>
            </a:pPr>
            <a:r>
              <a:rPr lang="en-US" sz="2000" dirty="0"/>
              <a:t>Motion Sensor Signals</a:t>
            </a:r>
          </a:p>
          <a:p>
            <a:pPr indent="-50800">
              <a:buClr>
                <a:schemeClr val="dk1"/>
              </a:buClr>
              <a:buSzPts val="2800"/>
              <a:buFont typeface="Arial"/>
              <a:buNone/>
            </a:pPr>
            <a:r>
              <a:rPr lang="en-US" sz="2000" dirty="0"/>
              <a:t>(MSS)</a:t>
            </a:r>
          </a:p>
        </p:txBody>
      </p:sp>
    </p:spTree>
    <p:extLst>
      <p:ext uri="{BB962C8B-B14F-4D97-AF65-F5344CB8AC3E}">
        <p14:creationId xmlns:p14="http://schemas.microsoft.com/office/powerpoint/2010/main" val="235325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1" nodeType="click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9"/>
                                        </p:tgtEl>
                                        <p:attrNameLst>
                                          <p:attrName>style.visibility</p:attrName>
                                        </p:attrNameLst>
                                      </p:cBhvr>
                                      <p:to>
                                        <p:strVal val="visible"/>
                                      </p:to>
                                    </p:set>
                                  </p:childTnLst>
                                </p:cTn>
                              </p:par>
                              <p:par>
                                <p:cTn id="57" presetID="1" presetClass="entr" presetSubtype="0" fill="hold" grpId="1" nodeType="withEffect">
                                  <p:stCondLst>
                                    <p:cond delay="0"/>
                                  </p:stCondLst>
                                  <p:childTnLst>
                                    <p:set>
                                      <p:cBhvr>
                                        <p:cTn id="58" dur="1" fill="hold">
                                          <p:stCondLst>
                                            <p:cond delay="0"/>
                                          </p:stCondLst>
                                        </p:cTn>
                                        <p:tgtEl>
                                          <p:spTgt spid="3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p:bldP spid="23" grpId="0"/>
      <p:bldP spid="27" grpId="0"/>
      <p:bldP spid="32" grpId="0" animBg="1"/>
      <p:bldP spid="37" grpId="1" animBg="1"/>
      <p:bldP spid="38" grpId="1"/>
      <p:bldP spid="42"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A60DA-F0B9-1846-E1CB-633481436697}"/>
              </a:ext>
            </a:extLst>
          </p:cNvPr>
          <p:cNvSpPr>
            <a:spLocks noGrp="1"/>
          </p:cNvSpPr>
          <p:nvPr>
            <p:ph type="title"/>
          </p:nvPr>
        </p:nvSpPr>
        <p:spPr/>
        <p:txBody>
          <a:bodyPr/>
          <a:lstStyle/>
          <a:p>
            <a:r>
              <a:rPr lang="en-US" b="1" dirty="0">
                <a:latin typeface="+mn-lt"/>
              </a:rPr>
              <a:t>Short-term Contextual Inference</a:t>
            </a:r>
          </a:p>
        </p:txBody>
      </p:sp>
      <p:sp>
        <p:nvSpPr>
          <p:cNvPr id="3" name="Content Placeholder 2">
            <a:extLst>
              <a:ext uri="{FF2B5EF4-FFF2-40B4-BE49-F238E27FC236}">
                <a16:creationId xmlns:a16="http://schemas.microsoft.com/office/drawing/2014/main" id="{9A0E50BE-598E-E63C-E08B-5D1797A2D7C6}"/>
              </a:ext>
            </a:extLst>
          </p:cNvPr>
          <p:cNvSpPr>
            <a:spLocks noGrp="1"/>
          </p:cNvSpPr>
          <p:nvPr>
            <p:ph idx="1"/>
          </p:nvPr>
        </p:nvSpPr>
        <p:spPr>
          <a:xfrm>
            <a:off x="694741" y="2825011"/>
            <a:ext cx="4846504" cy="2158546"/>
          </a:xfrm>
        </p:spPr>
        <p:txBody>
          <a:bodyPr>
            <a:noAutofit/>
          </a:bodyPr>
          <a:lstStyle/>
          <a:p>
            <a:pPr marL="0" indent="0">
              <a:buNone/>
            </a:pPr>
            <a:r>
              <a:rPr lang="en-US" sz="2400" dirty="0"/>
              <a:t>Infer private information using </a:t>
            </a:r>
            <a:r>
              <a:rPr lang="en-US" sz="2400" b="1" i="1" dirty="0"/>
              <a:t>multiple consecutive VUI responses</a:t>
            </a:r>
            <a:r>
              <a:rPr lang="en-US" sz="2400" dirty="0"/>
              <a:t>.</a:t>
            </a:r>
          </a:p>
          <a:p>
            <a:pPr marL="0" indent="0">
              <a:buNone/>
            </a:pPr>
            <a:endParaRPr lang="en-US" sz="2400" dirty="0"/>
          </a:p>
          <a:p>
            <a:pPr marL="0" indent="0">
              <a:buNone/>
            </a:pPr>
            <a:r>
              <a:rPr lang="en-US" sz="2400" dirty="0"/>
              <a:t>Example: Navigation app to recover GPS trace</a:t>
            </a:r>
          </a:p>
        </p:txBody>
      </p:sp>
      <p:sp>
        <p:nvSpPr>
          <p:cNvPr id="4" name="Slide Number Placeholder 3">
            <a:extLst>
              <a:ext uri="{FF2B5EF4-FFF2-40B4-BE49-F238E27FC236}">
                <a16:creationId xmlns:a16="http://schemas.microsoft.com/office/drawing/2014/main" id="{17401E8F-C27B-034B-3F08-2D00A489EAA2}"/>
              </a:ext>
            </a:extLst>
          </p:cNvPr>
          <p:cNvSpPr>
            <a:spLocks noGrp="1"/>
          </p:cNvSpPr>
          <p:nvPr>
            <p:ph type="sldNum" sz="quarter" idx="12"/>
          </p:nvPr>
        </p:nvSpPr>
        <p:spPr/>
        <p:txBody>
          <a:bodyPr/>
          <a:lstStyle/>
          <a:p>
            <a:fld id="{8C2007DB-4D60-504E-99B5-33AD8DD28A36}" type="slidenum">
              <a:rPr kumimoji="1" lang="zh-CN" altLang="en-US" smtClean="0"/>
              <a:t>20</a:t>
            </a:fld>
            <a:endParaRPr kumimoji="1" lang="zh-CN" altLang="en-US"/>
          </a:p>
        </p:txBody>
      </p:sp>
      <p:pic>
        <p:nvPicPr>
          <p:cNvPr id="5" name="Picture 4">
            <a:extLst>
              <a:ext uri="{FF2B5EF4-FFF2-40B4-BE49-F238E27FC236}">
                <a16:creationId xmlns:a16="http://schemas.microsoft.com/office/drawing/2014/main" id="{AB4382F3-BA06-C8A6-4F10-87568DC0ED81}"/>
              </a:ext>
            </a:extLst>
          </p:cNvPr>
          <p:cNvPicPr>
            <a:picLocks noChangeAspect="1"/>
          </p:cNvPicPr>
          <p:nvPr/>
        </p:nvPicPr>
        <p:blipFill>
          <a:blip r:embed="rId3"/>
          <a:stretch>
            <a:fillRect/>
          </a:stretch>
        </p:blipFill>
        <p:spPr>
          <a:xfrm>
            <a:off x="5768248" y="2296601"/>
            <a:ext cx="5420670" cy="3215366"/>
          </a:xfrm>
          <a:prstGeom prst="rect">
            <a:avLst/>
          </a:prstGeom>
        </p:spPr>
      </p:pic>
      <p:sp>
        <p:nvSpPr>
          <p:cNvPr id="6" name="Rectangle 5">
            <a:extLst>
              <a:ext uri="{FF2B5EF4-FFF2-40B4-BE49-F238E27FC236}">
                <a16:creationId xmlns:a16="http://schemas.microsoft.com/office/drawing/2014/main" id="{B1008B25-F573-EA67-E58C-2926A49A44FB}"/>
              </a:ext>
            </a:extLst>
          </p:cNvPr>
          <p:cNvSpPr/>
          <p:nvPr/>
        </p:nvSpPr>
        <p:spPr>
          <a:xfrm>
            <a:off x="6210300" y="3740037"/>
            <a:ext cx="321129" cy="244134"/>
          </a:xfrm>
          <a:prstGeom prst="rect">
            <a:avLst/>
          </a:prstGeom>
          <a:solidFill>
            <a:srgbClr val="FF0D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1E60769-DC9E-537E-C3C4-493163C62D26}"/>
              </a:ext>
            </a:extLst>
          </p:cNvPr>
          <p:cNvSpPr/>
          <p:nvPr/>
        </p:nvSpPr>
        <p:spPr>
          <a:xfrm>
            <a:off x="10640786" y="4137365"/>
            <a:ext cx="321129" cy="244134"/>
          </a:xfrm>
          <a:prstGeom prst="rect">
            <a:avLst/>
          </a:prstGeom>
          <a:solidFill>
            <a:srgbClr val="FF0D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1475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73F2B-FCD4-B7B7-04B5-F60D87846C35}"/>
              </a:ext>
            </a:extLst>
          </p:cNvPr>
          <p:cNvSpPr>
            <a:spLocks noGrp="1"/>
          </p:cNvSpPr>
          <p:nvPr>
            <p:ph type="title"/>
          </p:nvPr>
        </p:nvSpPr>
        <p:spPr/>
        <p:txBody>
          <a:bodyPr/>
          <a:lstStyle/>
          <a:p>
            <a:r>
              <a:rPr lang="en-US" b="1" dirty="0">
                <a:latin typeface="+mn-lt"/>
              </a:rPr>
              <a:t>Short-term Contextual Inference</a:t>
            </a:r>
          </a:p>
        </p:txBody>
      </p:sp>
      <p:sp>
        <p:nvSpPr>
          <p:cNvPr id="3" name="Content Placeholder 2">
            <a:extLst>
              <a:ext uri="{FF2B5EF4-FFF2-40B4-BE49-F238E27FC236}">
                <a16:creationId xmlns:a16="http://schemas.microsoft.com/office/drawing/2014/main" id="{1D867EBF-3DF2-67A6-BCC0-F80F6AAFD983}"/>
              </a:ext>
            </a:extLst>
          </p:cNvPr>
          <p:cNvSpPr>
            <a:spLocks noGrp="1"/>
          </p:cNvSpPr>
          <p:nvPr>
            <p:ph idx="1"/>
          </p:nvPr>
        </p:nvSpPr>
        <p:spPr>
          <a:xfrm>
            <a:off x="646160" y="2150200"/>
            <a:ext cx="6322764" cy="1603375"/>
          </a:xfrm>
        </p:spPr>
        <p:txBody>
          <a:bodyPr>
            <a:normAutofit/>
          </a:bodyPr>
          <a:lstStyle/>
          <a:p>
            <a:pPr marL="0" indent="0">
              <a:buNone/>
            </a:pPr>
            <a:r>
              <a:rPr lang="en-US" dirty="0"/>
              <a:t>GPS trace recovery algorithm:</a:t>
            </a:r>
          </a:p>
          <a:p>
            <a:pPr marL="0" indent="0">
              <a:buNone/>
            </a:pPr>
            <a:r>
              <a:rPr lang="en-US" dirty="0"/>
              <a:t>average/max deviation is 133 m/420 m</a:t>
            </a:r>
          </a:p>
        </p:txBody>
      </p:sp>
      <p:sp>
        <p:nvSpPr>
          <p:cNvPr id="4" name="Slide Number Placeholder 3">
            <a:extLst>
              <a:ext uri="{FF2B5EF4-FFF2-40B4-BE49-F238E27FC236}">
                <a16:creationId xmlns:a16="http://schemas.microsoft.com/office/drawing/2014/main" id="{CECCB871-219E-A4FE-C1F5-E339A666DE90}"/>
              </a:ext>
            </a:extLst>
          </p:cNvPr>
          <p:cNvSpPr>
            <a:spLocks noGrp="1"/>
          </p:cNvSpPr>
          <p:nvPr>
            <p:ph type="sldNum" sz="quarter" idx="12"/>
          </p:nvPr>
        </p:nvSpPr>
        <p:spPr/>
        <p:txBody>
          <a:bodyPr/>
          <a:lstStyle/>
          <a:p>
            <a:fld id="{8C2007DB-4D60-504E-99B5-33AD8DD28A36}" type="slidenum">
              <a:rPr kumimoji="1" lang="zh-CN" altLang="en-US" smtClean="0"/>
              <a:t>21</a:t>
            </a:fld>
            <a:endParaRPr kumimoji="1" lang="zh-CN" altLang="en-US"/>
          </a:p>
        </p:txBody>
      </p:sp>
      <p:pic>
        <p:nvPicPr>
          <p:cNvPr id="5" name="Picture 4">
            <a:extLst>
              <a:ext uri="{FF2B5EF4-FFF2-40B4-BE49-F238E27FC236}">
                <a16:creationId xmlns:a16="http://schemas.microsoft.com/office/drawing/2014/main" id="{6B73BE99-927D-1C0A-D3A7-C1810874A733}"/>
              </a:ext>
            </a:extLst>
          </p:cNvPr>
          <p:cNvPicPr>
            <a:picLocks noChangeAspect="1"/>
          </p:cNvPicPr>
          <p:nvPr/>
        </p:nvPicPr>
        <p:blipFill>
          <a:blip r:embed="rId3"/>
          <a:stretch>
            <a:fillRect/>
          </a:stretch>
        </p:blipFill>
        <p:spPr>
          <a:xfrm>
            <a:off x="6968924" y="1690688"/>
            <a:ext cx="3283352" cy="2286877"/>
          </a:xfrm>
          <a:prstGeom prst="rect">
            <a:avLst/>
          </a:prstGeom>
        </p:spPr>
      </p:pic>
      <p:pic>
        <p:nvPicPr>
          <p:cNvPr id="6" name="Picture 5">
            <a:extLst>
              <a:ext uri="{FF2B5EF4-FFF2-40B4-BE49-F238E27FC236}">
                <a16:creationId xmlns:a16="http://schemas.microsoft.com/office/drawing/2014/main" id="{07F68F5B-50C6-803C-1642-02FD872F4A2F}"/>
              </a:ext>
            </a:extLst>
          </p:cNvPr>
          <p:cNvPicPr>
            <a:picLocks noChangeAspect="1"/>
          </p:cNvPicPr>
          <p:nvPr/>
        </p:nvPicPr>
        <p:blipFill>
          <a:blip r:embed="rId4"/>
          <a:stretch>
            <a:fillRect/>
          </a:stretch>
        </p:blipFill>
        <p:spPr>
          <a:xfrm>
            <a:off x="675891" y="4580933"/>
            <a:ext cx="10198084" cy="1669685"/>
          </a:xfrm>
          <a:prstGeom prst="rect">
            <a:avLst/>
          </a:prstGeom>
        </p:spPr>
      </p:pic>
    </p:spTree>
    <p:extLst>
      <p:ext uri="{BB962C8B-B14F-4D97-AF65-F5344CB8AC3E}">
        <p14:creationId xmlns:p14="http://schemas.microsoft.com/office/powerpoint/2010/main" val="20177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E7E4E-C305-F24B-3D02-53836B9B4BD1}"/>
              </a:ext>
            </a:extLst>
          </p:cNvPr>
          <p:cNvSpPr>
            <a:spLocks noGrp="1"/>
          </p:cNvSpPr>
          <p:nvPr>
            <p:ph type="title"/>
          </p:nvPr>
        </p:nvSpPr>
        <p:spPr/>
        <p:txBody>
          <a:bodyPr/>
          <a:lstStyle/>
          <a:p>
            <a:r>
              <a:rPr lang="en-US" b="1" dirty="0">
                <a:latin typeface="+mn-lt"/>
              </a:rPr>
              <a:t>Long-Term Monitoring</a:t>
            </a:r>
          </a:p>
        </p:txBody>
      </p:sp>
      <p:sp>
        <p:nvSpPr>
          <p:cNvPr id="3" name="Content Placeholder 2">
            <a:extLst>
              <a:ext uri="{FF2B5EF4-FFF2-40B4-BE49-F238E27FC236}">
                <a16:creationId xmlns:a16="http://schemas.microsoft.com/office/drawing/2014/main" id="{90E71224-E5A7-AF43-5F1D-D988B2CC3545}"/>
              </a:ext>
            </a:extLst>
          </p:cNvPr>
          <p:cNvSpPr>
            <a:spLocks noGrp="1"/>
          </p:cNvSpPr>
          <p:nvPr>
            <p:ph idx="1"/>
          </p:nvPr>
        </p:nvSpPr>
        <p:spPr>
          <a:xfrm>
            <a:off x="838200" y="1583483"/>
            <a:ext cx="10515600" cy="1466046"/>
          </a:xfrm>
        </p:spPr>
        <p:txBody>
          <a:bodyPr>
            <a:normAutofit/>
          </a:bodyPr>
          <a:lstStyle/>
          <a:p>
            <a:pPr marL="0" indent="0">
              <a:buNone/>
            </a:pPr>
            <a:r>
              <a:rPr lang="en-US" b="1" i="1" dirty="0"/>
              <a:t>Repeat the same type of voice commands in a few days</a:t>
            </a:r>
            <a:r>
              <a:rPr lang="en-US" dirty="0"/>
              <a:t>, like check weather, air quality, reminder, and navigate home, etc.</a:t>
            </a:r>
          </a:p>
          <a:p>
            <a:pPr marL="0" indent="0">
              <a:buNone/>
            </a:pPr>
            <a:r>
              <a:rPr lang="en-US" dirty="0"/>
              <a:t>Assumption: each VUI response is a single individual event.</a:t>
            </a:r>
          </a:p>
        </p:txBody>
      </p:sp>
      <p:sp>
        <p:nvSpPr>
          <p:cNvPr id="4" name="Slide Number Placeholder 3">
            <a:extLst>
              <a:ext uri="{FF2B5EF4-FFF2-40B4-BE49-F238E27FC236}">
                <a16:creationId xmlns:a16="http://schemas.microsoft.com/office/drawing/2014/main" id="{8B74A5FC-9795-C6BB-AA28-B37CE6B1D2B3}"/>
              </a:ext>
            </a:extLst>
          </p:cNvPr>
          <p:cNvSpPr>
            <a:spLocks noGrp="1"/>
          </p:cNvSpPr>
          <p:nvPr>
            <p:ph type="sldNum" sz="quarter" idx="12"/>
          </p:nvPr>
        </p:nvSpPr>
        <p:spPr/>
        <p:txBody>
          <a:bodyPr/>
          <a:lstStyle/>
          <a:p>
            <a:fld id="{8C2007DB-4D60-504E-99B5-33AD8DD28A36}" type="slidenum">
              <a:rPr kumimoji="1" lang="zh-CN" altLang="en-US" smtClean="0"/>
              <a:t>22</a:t>
            </a:fld>
            <a:endParaRPr kumimoji="1" lang="zh-CN" altLang="en-US"/>
          </a:p>
        </p:txBody>
      </p:sp>
      <p:pic>
        <p:nvPicPr>
          <p:cNvPr id="5" name="Picture 4">
            <a:extLst>
              <a:ext uri="{FF2B5EF4-FFF2-40B4-BE49-F238E27FC236}">
                <a16:creationId xmlns:a16="http://schemas.microsoft.com/office/drawing/2014/main" id="{7A4C2B9E-918F-6269-6138-1B85AD894A6B}"/>
              </a:ext>
            </a:extLst>
          </p:cNvPr>
          <p:cNvPicPr>
            <a:picLocks noChangeAspect="1"/>
          </p:cNvPicPr>
          <p:nvPr/>
        </p:nvPicPr>
        <p:blipFill>
          <a:blip r:embed="rId3"/>
          <a:stretch>
            <a:fillRect/>
          </a:stretch>
        </p:blipFill>
        <p:spPr>
          <a:xfrm>
            <a:off x="7665659" y="3896432"/>
            <a:ext cx="3291520" cy="2367841"/>
          </a:xfrm>
          <a:prstGeom prst="rect">
            <a:avLst/>
          </a:prstGeom>
        </p:spPr>
      </p:pic>
      <p:sp>
        <p:nvSpPr>
          <p:cNvPr id="6" name="TextBox 5">
            <a:extLst>
              <a:ext uri="{FF2B5EF4-FFF2-40B4-BE49-F238E27FC236}">
                <a16:creationId xmlns:a16="http://schemas.microsoft.com/office/drawing/2014/main" id="{ECD84CA2-50DE-61A0-03EF-B09F4B3F2969}"/>
              </a:ext>
            </a:extLst>
          </p:cNvPr>
          <p:cNvSpPr txBox="1"/>
          <p:nvPr/>
        </p:nvSpPr>
        <p:spPr>
          <a:xfrm>
            <a:off x="838200" y="4603298"/>
            <a:ext cx="6432933" cy="954107"/>
          </a:xfrm>
          <a:prstGeom prst="rect">
            <a:avLst/>
          </a:prstGeom>
          <a:noFill/>
        </p:spPr>
        <p:txBody>
          <a:bodyPr wrap="square" rtlCol="0">
            <a:spAutoFit/>
          </a:bodyPr>
          <a:lstStyle/>
          <a:p>
            <a:r>
              <a:rPr lang="en-US" sz="2800" dirty="0"/>
              <a:t>Identify</a:t>
            </a:r>
            <a:r>
              <a:rPr lang="zh-CN" altLang="en-US" sz="2800" dirty="0"/>
              <a:t> </a:t>
            </a:r>
            <a:r>
              <a:rPr lang="en-US" sz="2800" dirty="0"/>
              <a:t>the city name increases from 70% (1 inquiry) to above 98% (3+ inquiries).</a:t>
            </a:r>
          </a:p>
        </p:txBody>
      </p:sp>
      <p:sp>
        <p:nvSpPr>
          <p:cNvPr id="8" name="TextBox 7">
            <a:extLst>
              <a:ext uri="{FF2B5EF4-FFF2-40B4-BE49-F238E27FC236}">
                <a16:creationId xmlns:a16="http://schemas.microsoft.com/office/drawing/2014/main" id="{98D6A1FF-2D88-22DD-790F-9D785B71821B}"/>
              </a:ext>
            </a:extLst>
          </p:cNvPr>
          <p:cNvSpPr txBox="1"/>
          <p:nvPr/>
        </p:nvSpPr>
        <p:spPr>
          <a:xfrm>
            <a:off x="838200" y="3429000"/>
            <a:ext cx="10515600" cy="523220"/>
          </a:xfrm>
          <a:prstGeom prst="rect">
            <a:avLst/>
          </a:prstGeom>
          <a:noFill/>
        </p:spPr>
        <p:txBody>
          <a:bodyPr wrap="square">
            <a:spAutoFit/>
          </a:bodyPr>
          <a:lstStyle/>
          <a:p>
            <a:r>
              <a:rPr lang="en-US" sz="2800" dirty="0"/>
              <a:t>Extract the city name from daily weather VUI response.</a:t>
            </a:r>
          </a:p>
        </p:txBody>
      </p:sp>
    </p:spTree>
    <p:extLst>
      <p:ext uri="{BB962C8B-B14F-4D97-AF65-F5344CB8AC3E}">
        <p14:creationId xmlns:p14="http://schemas.microsoft.com/office/powerpoint/2010/main" val="1330348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8DEB0-3D41-6A24-043E-BE2DAA408966}"/>
              </a:ext>
            </a:extLst>
          </p:cNvPr>
          <p:cNvSpPr>
            <a:spLocks noGrp="1"/>
          </p:cNvSpPr>
          <p:nvPr>
            <p:ph type="title"/>
          </p:nvPr>
        </p:nvSpPr>
        <p:spPr/>
        <p:txBody>
          <a:bodyPr/>
          <a:lstStyle/>
          <a:p>
            <a:r>
              <a:rPr lang="en-US" b="1" dirty="0">
                <a:latin typeface="+mn-lt"/>
              </a:rPr>
              <a:t>Long</a:t>
            </a:r>
            <a:r>
              <a:rPr lang="en-US" altLang="zh-CN" b="1" dirty="0">
                <a:latin typeface="+mn-lt"/>
              </a:rPr>
              <a:t>-term</a:t>
            </a:r>
            <a:r>
              <a:rPr lang="zh-CN" altLang="en-US" b="1" dirty="0">
                <a:latin typeface="+mn-lt"/>
              </a:rPr>
              <a:t> </a:t>
            </a:r>
            <a:r>
              <a:rPr lang="en-US" altLang="zh-CN" b="1" dirty="0">
                <a:latin typeface="+mn-lt"/>
              </a:rPr>
              <a:t>Monitoring</a:t>
            </a:r>
            <a:endParaRPr lang="en-US" dirty="0"/>
          </a:p>
        </p:txBody>
      </p:sp>
      <p:sp>
        <p:nvSpPr>
          <p:cNvPr id="4" name="Slide Number Placeholder 3">
            <a:extLst>
              <a:ext uri="{FF2B5EF4-FFF2-40B4-BE49-F238E27FC236}">
                <a16:creationId xmlns:a16="http://schemas.microsoft.com/office/drawing/2014/main" id="{9A0CE919-D0FF-FF97-4F81-215152AB16A7}"/>
              </a:ext>
            </a:extLst>
          </p:cNvPr>
          <p:cNvSpPr>
            <a:spLocks noGrp="1"/>
          </p:cNvSpPr>
          <p:nvPr>
            <p:ph type="sldNum" sz="quarter" idx="12"/>
          </p:nvPr>
        </p:nvSpPr>
        <p:spPr/>
        <p:txBody>
          <a:bodyPr/>
          <a:lstStyle/>
          <a:p>
            <a:fld id="{8C2007DB-4D60-504E-99B5-33AD8DD28A36}" type="slidenum">
              <a:rPr kumimoji="1" lang="zh-CN" altLang="en-US" smtClean="0"/>
              <a:t>23</a:t>
            </a:fld>
            <a:endParaRPr kumimoji="1" lang="zh-CN" altLang="en-US"/>
          </a:p>
        </p:txBody>
      </p:sp>
      <p:pic>
        <p:nvPicPr>
          <p:cNvPr id="6" name="Picture 5">
            <a:extLst>
              <a:ext uri="{FF2B5EF4-FFF2-40B4-BE49-F238E27FC236}">
                <a16:creationId xmlns:a16="http://schemas.microsoft.com/office/drawing/2014/main" id="{7DD0CEC1-9E17-13E6-C1D8-6BDEA3BBFA00}"/>
              </a:ext>
            </a:extLst>
          </p:cNvPr>
          <p:cNvPicPr>
            <a:picLocks noChangeAspect="1"/>
          </p:cNvPicPr>
          <p:nvPr/>
        </p:nvPicPr>
        <p:blipFill>
          <a:blip r:embed="rId3"/>
          <a:stretch>
            <a:fillRect/>
          </a:stretch>
        </p:blipFill>
        <p:spPr>
          <a:xfrm>
            <a:off x="7277558" y="3224574"/>
            <a:ext cx="3336687" cy="2578796"/>
          </a:xfrm>
          <a:prstGeom prst="rect">
            <a:avLst/>
          </a:prstGeom>
        </p:spPr>
      </p:pic>
      <p:sp>
        <p:nvSpPr>
          <p:cNvPr id="8" name="TextBox 7">
            <a:extLst>
              <a:ext uri="{FF2B5EF4-FFF2-40B4-BE49-F238E27FC236}">
                <a16:creationId xmlns:a16="http://schemas.microsoft.com/office/drawing/2014/main" id="{50D522F3-4370-647C-CDB1-F58B4501A115}"/>
              </a:ext>
            </a:extLst>
          </p:cNvPr>
          <p:cNvSpPr txBox="1"/>
          <p:nvPr/>
        </p:nvSpPr>
        <p:spPr>
          <a:xfrm>
            <a:off x="838199" y="3707598"/>
            <a:ext cx="6069376" cy="1384995"/>
          </a:xfrm>
          <a:prstGeom prst="rect">
            <a:avLst/>
          </a:prstGeom>
          <a:noFill/>
        </p:spPr>
        <p:txBody>
          <a:bodyPr wrap="square" rtlCol="0">
            <a:spAutoFit/>
          </a:bodyPr>
          <a:lstStyle/>
          <a:p>
            <a:r>
              <a:rPr lang="en-US" sz="2800" dirty="0"/>
              <a:t>Achieve</a:t>
            </a:r>
            <a:r>
              <a:rPr lang="en-US" altLang="zh-CN" sz="2800" dirty="0"/>
              <a:t>s</a:t>
            </a:r>
            <a:r>
              <a:rPr lang="zh-CN" altLang="en-US" sz="2800" dirty="0"/>
              <a:t> </a:t>
            </a:r>
            <a:r>
              <a:rPr lang="en-US" sz="2800" dirty="0"/>
              <a:t>11 meters home address estimation error by combining 10 attempts.</a:t>
            </a:r>
          </a:p>
        </p:txBody>
      </p:sp>
      <p:sp>
        <p:nvSpPr>
          <p:cNvPr id="11" name="TextBox 10">
            <a:extLst>
              <a:ext uri="{FF2B5EF4-FFF2-40B4-BE49-F238E27FC236}">
                <a16:creationId xmlns:a16="http://schemas.microsoft.com/office/drawing/2014/main" id="{C86E8B47-42BD-2D60-F8AF-CFE6F2980B20}"/>
              </a:ext>
            </a:extLst>
          </p:cNvPr>
          <p:cNvSpPr txBox="1"/>
          <p:nvPr/>
        </p:nvSpPr>
        <p:spPr>
          <a:xfrm>
            <a:off x="838199" y="2271847"/>
            <a:ext cx="9377650" cy="523220"/>
          </a:xfrm>
          <a:prstGeom prst="rect">
            <a:avLst/>
          </a:prstGeom>
          <a:noFill/>
        </p:spPr>
        <p:txBody>
          <a:bodyPr wrap="square">
            <a:spAutoFit/>
          </a:bodyPr>
          <a:lstStyle/>
          <a:p>
            <a:r>
              <a:rPr lang="en-US" sz="2800" dirty="0"/>
              <a:t>Extract the home address from daily navigation back to home.</a:t>
            </a:r>
          </a:p>
        </p:txBody>
      </p:sp>
    </p:spTree>
    <p:extLst>
      <p:ext uri="{BB962C8B-B14F-4D97-AF65-F5344CB8AC3E}">
        <p14:creationId xmlns:p14="http://schemas.microsoft.com/office/powerpoint/2010/main" val="3510847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210BC-8188-D671-F07C-0AEEBB03ED59}"/>
              </a:ext>
            </a:extLst>
          </p:cNvPr>
          <p:cNvSpPr>
            <a:spLocks noGrp="1"/>
          </p:cNvSpPr>
          <p:nvPr>
            <p:ph type="title"/>
          </p:nvPr>
        </p:nvSpPr>
        <p:spPr/>
        <p:txBody>
          <a:bodyPr/>
          <a:lstStyle/>
          <a:p>
            <a:r>
              <a:rPr lang="en-US" b="1" dirty="0">
                <a:latin typeface="+mn-lt"/>
              </a:rPr>
              <a:t>Conclusion</a:t>
            </a:r>
          </a:p>
        </p:txBody>
      </p:sp>
      <p:sp>
        <p:nvSpPr>
          <p:cNvPr id="3" name="Content Placeholder 2">
            <a:extLst>
              <a:ext uri="{FF2B5EF4-FFF2-40B4-BE49-F238E27FC236}">
                <a16:creationId xmlns:a16="http://schemas.microsoft.com/office/drawing/2014/main" id="{D262F4F1-9083-0C6A-1F46-1514CE9C37C1}"/>
              </a:ext>
            </a:extLst>
          </p:cNvPr>
          <p:cNvSpPr>
            <a:spLocks noGrp="1"/>
          </p:cNvSpPr>
          <p:nvPr>
            <p:ph idx="1"/>
          </p:nvPr>
        </p:nvSpPr>
        <p:spPr>
          <a:xfrm>
            <a:off x="838200" y="1825625"/>
            <a:ext cx="10211718" cy="4351338"/>
          </a:xfrm>
        </p:spPr>
        <p:txBody>
          <a:bodyPr>
            <a:noAutofit/>
          </a:bodyPr>
          <a:lstStyle/>
          <a:p>
            <a:pPr marL="0" indent="0">
              <a:buNone/>
            </a:pPr>
            <a:endParaRPr lang="en-US" sz="2400" dirty="0"/>
          </a:p>
          <a:p>
            <a:endParaRPr lang="en-US" sz="2400" dirty="0"/>
          </a:p>
          <a:p>
            <a:endParaRPr lang="en-US" sz="2400" dirty="0"/>
          </a:p>
          <a:p>
            <a:endParaRPr lang="en-US" sz="2400" dirty="0"/>
          </a:p>
          <a:p>
            <a:endParaRPr lang="en-US" sz="2400" dirty="0"/>
          </a:p>
        </p:txBody>
      </p:sp>
      <p:sp>
        <p:nvSpPr>
          <p:cNvPr id="4" name="Slide Number Placeholder 3">
            <a:extLst>
              <a:ext uri="{FF2B5EF4-FFF2-40B4-BE49-F238E27FC236}">
                <a16:creationId xmlns:a16="http://schemas.microsoft.com/office/drawing/2014/main" id="{572381B2-4F2C-EFBB-7417-E216F89949FA}"/>
              </a:ext>
            </a:extLst>
          </p:cNvPr>
          <p:cNvSpPr>
            <a:spLocks noGrp="1"/>
          </p:cNvSpPr>
          <p:nvPr>
            <p:ph type="sldNum" sz="quarter" idx="12"/>
          </p:nvPr>
        </p:nvSpPr>
        <p:spPr/>
        <p:txBody>
          <a:bodyPr/>
          <a:lstStyle/>
          <a:p>
            <a:fld id="{8C2007DB-4D60-504E-99B5-33AD8DD28A36}" type="slidenum">
              <a:rPr kumimoji="1" lang="zh-CN" altLang="en-US" smtClean="0"/>
              <a:t>24</a:t>
            </a:fld>
            <a:endParaRPr kumimoji="1" lang="zh-CN" altLang="en-US"/>
          </a:p>
        </p:txBody>
      </p:sp>
      <p:sp>
        <p:nvSpPr>
          <p:cNvPr id="6" name="Content Placeholder 4">
            <a:extLst>
              <a:ext uri="{FF2B5EF4-FFF2-40B4-BE49-F238E27FC236}">
                <a16:creationId xmlns:a16="http://schemas.microsoft.com/office/drawing/2014/main" id="{B4ACF28D-69DD-C935-7F21-A983E649366D}"/>
              </a:ext>
            </a:extLst>
          </p:cNvPr>
          <p:cNvSpPr txBox="1">
            <a:spLocks/>
          </p:cNvSpPr>
          <p:nvPr/>
        </p:nvSpPr>
        <p:spPr>
          <a:xfrm>
            <a:off x="838200" y="1825625"/>
            <a:ext cx="10515600" cy="4611519"/>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altLang="zh-CN" dirty="0"/>
              <a:t>Uses zero-permission motion sensors to extract permission-protected private information</a:t>
            </a:r>
            <a:r>
              <a:rPr lang="en-US" altLang="zh-CN" b="1" dirty="0">
                <a:solidFill>
                  <a:srgbClr val="FF0000"/>
                </a:solidFill>
              </a:rPr>
              <a:t> </a:t>
            </a:r>
            <a:r>
              <a:rPr lang="en-US" altLang="zh-CN" dirty="0"/>
              <a:t>from VUI responses.</a:t>
            </a:r>
          </a:p>
          <a:p>
            <a:r>
              <a:rPr lang="en-US" altLang="zh-CN" b="1" dirty="0">
                <a:solidFill>
                  <a:srgbClr val="FF0D00"/>
                </a:solidFill>
              </a:rPr>
              <a:t>Affordable</a:t>
            </a:r>
            <a:r>
              <a:rPr lang="en-US" altLang="zh-CN" dirty="0"/>
              <a:t> attack vector.</a:t>
            </a:r>
          </a:p>
          <a:p>
            <a:r>
              <a:rPr lang="en-US" dirty="0"/>
              <a:t>Formulate it to </a:t>
            </a:r>
            <a:r>
              <a:rPr lang="en-US" b="1" dirty="0">
                <a:solidFill>
                  <a:srgbClr val="FF0000"/>
                </a:solidFill>
              </a:rPr>
              <a:t>SLU</a:t>
            </a:r>
            <a:r>
              <a:rPr lang="en-US" dirty="0"/>
              <a:t> problem, use </a:t>
            </a:r>
            <a:r>
              <a:rPr lang="en-US" b="1" dirty="0">
                <a:solidFill>
                  <a:srgbClr val="FF0000"/>
                </a:solidFill>
              </a:rPr>
              <a:t>cross-modal knowledge distillation strategy </a:t>
            </a:r>
            <a:r>
              <a:rPr lang="en-US" dirty="0"/>
              <a:t>to extract the private entities.</a:t>
            </a:r>
          </a:p>
          <a:p>
            <a:r>
              <a:rPr lang="en-US" b="1" dirty="0">
                <a:solidFill>
                  <a:srgbClr val="FF0000"/>
                </a:solidFill>
              </a:rPr>
              <a:t>Short-term and long-term attack </a:t>
            </a:r>
            <a:r>
              <a:rPr lang="en-US" dirty="0"/>
              <a:t>to steal user calendar, search history, GPS trace, home address, etc.</a:t>
            </a:r>
          </a:p>
          <a:p>
            <a:r>
              <a:rPr lang="en-US" b="1" dirty="0">
                <a:solidFill>
                  <a:srgbClr val="FF0000"/>
                </a:solidFill>
              </a:rPr>
              <a:t>Speech pre-distortion </a:t>
            </a:r>
            <a:r>
              <a:rPr lang="en-US" dirty="0"/>
              <a:t>defense mechanism.</a:t>
            </a:r>
          </a:p>
          <a:p>
            <a:pPr marL="0" indent="0">
              <a:buNone/>
            </a:pPr>
            <a:r>
              <a:rPr lang="en-US" dirty="0" err="1"/>
              <a:t>StealthyIMU</a:t>
            </a:r>
            <a:r>
              <a:rPr lang="en-US" dirty="0"/>
              <a:t> will be general to use other side channels, like RF, light, </a:t>
            </a:r>
            <a:r>
              <a:rPr lang="en-US" dirty="0" err="1"/>
              <a:t>etc</a:t>
            </a:r>
            <a:r>
              <a:rPr lang="en-US" dirty="0"/>
              <a:t>, to steal the private information from other VUI devices.</a:t>
            </a:r>
          </a:p>
        </p:txBody>
      </p:sp>
    </p:spTree>
    <p:extLst>
      <p:ext uri="{BB962C8B-B14F-4D97-AF65-F5344CB8AC3E}">
        <p14:creationId xmlns:p14="http://schemas.microsoft.com/office/powerpoint/2010/main" val="451735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Image result for input on smart watch"/>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latin typeface="+mj-lt"/>
            </a:endParaRPr>
          </a:p>
        </p:txBody>
      </p:sp>
      <p:sp>
        <p:nvSpPr>
          <p:cNvPr id="24" name="文本框 23"/>
          <p:cNvSpPr txBox="1"/>
          <p:nvPr/>
        </p:nvSpPr>
        <p:spPr>
          <a:xfrm>
            <a:off x="681622" y="1645060"/>
            <a:ext cx="10828755" cy="2585323"/>
          </a:xfrm>
          <a:prstGeom prst="rect">
            <a:avLst/>
          </a:prstGeom>
          <a:noFill/>
        </p:spPr>
        <p:txBody>
          <a:bodyPr wrap="square" rtlCol="0">
            <a:spAutoFit/>
          </a:bodyPr>
          <a:lstStyle/>
          <a:p>
            <a:pPr algn="ctr">
              <a:lnSpc>
                <a:spcPct val="150000"/>
              </a:lnSpc>
            </a:pPr>
            <a:r>
              <a:rPr lang="en-US" altLang="zh-CN" sz="5400" b="1" i="1" dirty="0"/>
              <a:t>Thank you </a:t>
            </a:r>
          </a:p>
          <a:p>
            <a:pPr algn="ctr">
              <a:lnSpc>
                <a:spcPct val="150000"/>
              </a:lnSpc>
            </a:pPr>
            <a:r>
              <a:rPr lang="en-US" altLang="zh-CN" sz="5400" b="1" i="1" dirty="0"/>
              <a:t>Q&amp;A</a:t>
            </a:r>
          </a:p>
        </p:txBody>
      </p:sp>
      <p:pic>
        <p:nvPicPr>
          <p:cNvPr id="2" name="Picture 1" descr="Logo, company name&#10;&#10;Description automatically generated">
            <a:extLst>
              <a:ext uri="{FF2B5EF4-FFF2-40B4-BE49-F238E27FC236}">
                <a16:creationId xmlns:a16="http://schemas.microsoft.com/office/drawing/2014/main" id="{634076AA-791A-41BD-837C-5AC1D289C092}"/>
              </a:ext>
            </a:extLst>
          </p:cNvPr>
          <p:cNvPicPr>
            <a:picLocks noChangeAspect="1"/>
          </p:cNvPicPr>
          <p:nvPr/>
        </p:nvPicPr>
        <p:blipFill>
          <a:blip r:embed="rId3"/>
          <a:stretch>
            <a:fillRect/>
          </a:stretch>
        </p:blipFill>
        <p:spPr>
          <a:xfrm>
            <a:off x="28575" y="89750"/>
            <a:ext cx="3669792" cy="701040"/>
          </a:xfrm>
          <a:prstGeom prst="rect">
            <a:avLst/>
          </a:prstGeom>
        </p:spPr>
      </p:pic>
      <p:sp>
        <p:nvSpPr>
          <p:cNvPr id="4" name="Slide Number Placeholder 3">
            <a:extLst>
              <a:ext uri="{FF2B5EF4-FFF2-40B4-BE49-F238E27FC236}">
                <a16:creationId xmlns:a16="http://schemas.microsoft.com/office/drawing/2014/main" id="{41AC0429-4E40-614E-9EDC-CA11C3D2C0FE}"/>
              </a:ext>
            </a:extLst>
          </p:cNvPr>
          <p:cNvSpPr>
            <a:spLocks noGrp="1"/>
          </p:cNvSpPr>
          <p:nvPr>
            <p:ph type="sldNum" sz="quarter" idx="12"/>
          </p:nvPr>
        </p:nvSpPr>
        <p:spPr/>
        <p:txBody>
          <a:bodyPr/>
          <a:lstStyle/>
          <a:p>
            <a:pPr>
              <a:defRPr/>
            </a:pPr>
            <a:fld id="{3DB0A9D4-FA5A-4D41-AA74-8B159A8F5EE9}" type="slidenum">
              <a:rPr lang="en-US" altLang="zh-CN" smtClean="0"/>
              <a:pPr>
                <a:defRPr/>
              </a:pPr>
              <a:t>25</a:t>
            </a:fld>
            <a:endParaRPr lang="en-US" altLang="zh-CN" dirty="0"/>
          </a:p>
        </p:txBody>
      </p:sp>
      <p:pic>
        <p:nvPicPr>
          <p:cNvPr id="6" name="Picture 5" descr="Qr code&#10;&#10;Description automatically generated">
            <a:extLst>
              <a:ext uri="{FF2B5EF4-FFF2-40B4-BE49-F238E27FC236}">
                <a16:creationId xmlns:a16="http://schemas.microsoft.com/office/drawing/2014/main" id="{1B70BFE1-C14C-CF4D-5340-379BBE2440B6}"/>
              </a:ext>
            </a:extLst>
          </p:cNvPr>
          <p:cNvPicPr>
            <a:picLocks noChangeAspect="1"/>
          </p:cNvPicPr>
          <p:nvPr/>
        </p:nvPicPr>
        <p:blipFill>
          <a:blip r:embed="rId4"/>
          <a:stretch>
            <a:fillRect/>
          </a:stretch>
        </p:blipFill>
        <p:spPr>
          <a:xfrm>
            <a:off x="5368870" y="4566237"/>
            <a:ext cx="1454258" cy="1454258"/>
          </a:xfrm>
          <a:prstGeom prst="rect">
            <a:avLst/>
          </a:prstGeom>
        </p:spPr>
      </p:pic>
      <p:sp>
        <p:nvSpPr>
          <p:cNvPr id="7" name="TextBox 6">
            <a:extLst>
              <a:ext uri="{FF2B5EF4-FFF2-40B4-BE49-F238E27FC236}">
                <a16:creationId xmlns:a16="http://schemas.microsoft.com/office/drawing/2014/main" id="{DEAFD102-B451-1494-0787-F20A3A09AAF1}"/>
              </a:ext>
            </a:extLst>
          </p:cNvPr>
          <p:cNvSpPr txBox="1"/>
          <p:nvPr/>
        </p:nvSpPr>
        <p:spPr>
          <a:xfrm>
            <a:off x="2740616" y="6171683"/>
            <a:ext cx="6710766" cy="369332"/>
          </a:xfrm>
          <a:prstGeom prst="rect">
            <a:avLst/>
          </a:prstGeom>
          <a:noFill/>
        </p:spPr>
        <p:txBody>
          <a:bodyPr wrap="square" rtlCol="0">
            <a:spAutoFit/>
          </a:bodyPr>
          <a:lstStyle/>
          <a:p>
            <a:pPr algn="ctr"/>
            <a:r>
              <a:rPr lang="en-US" dirty="0">
                <a:hlinkClick r:id="rId5"/>
              </a:rPr>
              <a:t>https://</a:t>
            </a:r>
            <a:r>
              <a:rPr lang="en-US" dirty="0" err="1">
                <a:hlinkClick r:id="rId5"/>
              </a:rPr>
              <a:t>github.com</a:t>
            </a:r>
            <a:r>
              <a:rPr lang="en-US" dirty="0">
                <a:hlinkClick r:id="rId5"/>
              </a:rPr>
              <a:t>/</a:t>
            </a:r>
            <a:r>
              <a:rPr lang="en-US" dirty="0" err="1">
                <a:hlinkClick r:id="rId5"/>
              </a:rPr>
              <a:t>Samsonsjarkal</a:t>
            </a:r>
            <a:r>
              <a:rPr lang="en-US" dirty="0">
                <a:hlinkClick r:id="rId5"/>
              </a:rPr>
              <a:t>/</a:t>
            </a:r>
            <a:r>
              <a:rPr lang="en-US" dirty="0" err="1">
                <a:hlinkClick r:id="rId5"/>
              </a:rPr>
              <a:t>StealthyIMU</a:t>
            </a:r>
            <a:endParaRPr lang="en-US" dirty="0"/>
          </a:p>
        </p:txBody>
      </p:sp>
    </p:spTree>
    <p:extLst>
      <p:ext uri="{BB962C8B-B14F-4D97-AF65-F5344CB8AC3E}">
        <p14:creationId xmlns:p14="http://schemas.microsoft.com/office/powerpoint/2010/main" val="1854181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6589B-02BA-5734-14DF-79E23A4C8FD6}"/>
              </a:ext>
            </a:extLst>
          </p:cNvPr>
          <p:cNvSpPr>
            <a:spLocks noGrp="1"/>
          </p:cNvSpPr>
          <p:nvPr>
            <p:ph type="title"/>
          </p:nvPr>
        </p:nvSpPr>
        <p:spPr/>
        <p:txBody>
          <a:bodyPr/>
          <a:lstStyle/>
          <a:p>
            <a:r>
              <a:rPr lang="en-US" b="1" dirty="0" err="1">
                <a:latin typeface="Calibri" panose="020F0502020204030204" pitchFamily="34" charset="0"/>
                <a:cs typeface="Calibri" panose="020F0502020204030204" pitchFamily="34" charset="0"/>
              </a:rPr>
              <a:t>StealthyIMU</a:t>
            </a:r>
            <a:r>
              <a:rPr lang="en-US" b="1" dirty="0">
                <a:latin typeface="Calibri" panose="020F0502020204030204" pitchFamily="34" charset="0"/>
                <a:cs typeface="Calibri" panose="020F0502020204030204" pitchFamily="34" charset="0"/>
              </a:rPr>
              <a:t> Attacking Pipeline</a:t>
            </a:r>
          </a:p>
        </p:txBody>
      </p:sp>
      <p:sp>
        <p:nvSpPr>
          <p:cNvPr id="4" name="Slide Number Placeholder 3">
            <a:extLst>
              <a:ext uri="{FF2B5EF4-FFF2-40B4-BE49-F238E27FC236}">
                <a16:creationId xmlns:a16="http://schemas.microsoft.com/office/drawing/2014/main" id="{41CE0EFE-B4D2-E59B-2259-0FE8C0D72984}"/>
              </a:ext>
            </a:extLst>
          </p:cNvPr>
          <p:cNvSpPr>
            <a:spLocks noGrp="1"/>
          </p:cNvSpPr>
          <p:nvPr>
            <p:ph type="sldNum" sz="quarter" idx="12"/>
          </p:nvPr>
        </p:nvSpPr>
        <p:spPr/>
        <p:txBody>
          <a:bodyPr/>
          <a:lstStyle/>
          <a:p>
            <a:fld id="{8C2007DB-4D60-504E-99B5-33AD8DD28A36}" type="slidenum">
              <a:rPr kumimoji="1" lang="zh-CN" altLang="en-US" smtClean="0"/>
              <a:t>26</a:t>
            </a:fld>
            <a:endParaRPr kumimoji="1" lang="zh-CN" altLang="en-US" dirty="0"/>
          </a:p>
        </p:txBody>
      </p:sp>
      <p:sp>
        <p:nvSpPr>
          <p:cNvPr id="5" name="TextBox 4">
            <a:extLst>
              <a:ext uri="{FF2B5EF4-FFF2-40B4-BE49-F238E27FC236}">
                <a16:creationId xmlns:a16="http://schemas.microsoft.com/office/drawing/2014/main" id="{7D92500B-8A15-E5C3-2AC1-328CBD04F79D}"/>
              </a:ext>
            </a:extLst>
          </p:cNvPr>
          <p:cNvSpPr txBox="1"/>
          <p:nvPr/>
        </p:nvSpPr>
        <p:spPr>
          <a:xfrm>
            <a:off x="0" y="3840269"/>
            <a:ext cx="1900052" cy="830997"/>
          </a:xfrm>
          <a:prstGeom prst="rect">
            <a:avLst/>
          </a:prstGeom>
          <a:noFill/>
        </p:spPr>
        <p:txBody>
          <a:bodyPr wrap="square" rtlCol="0">
            <a:spAutoFit/>
          </a:bodyPr>
          <a:lstStyle/>
          <a:p>
            <a:pPr algn="ctr"/>
            <a:r>
              <a:rPr lang="en-US" sz="2400" dirty="0"/>
              <a:t>MSS Streaming</a:t>
            </a:r>
          </a:p>
        </p:txBody>
      </p:sp>
      <p:pic>
        <p:nvPicPr>
          <p:cNvPr id="6" name="Picture 14" descr="Equalizer vibration icon simple black style Vector Image">
            <a:extLst>
              <a:ext uri="{FF2B5EF4-FFF2-40B4-BE49-F238E27FC236}">
                <a16:creationId xmlns:a16="http://schemas.microsoft.com/office/drawing/2014/main" id="{48320BB2-0128-85B2-FEC7-911EDF64D7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965" b="17921"/>
          <a:stretch/>
        </p:blipFill>
        <p:spPr bwMode="auto">
          <a:xfrm>
            <a:off x="231574" y="3065526"/>
            <a:ext cx="1413161" cy="81698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E01A4721-77CD-C8CF-18BB-977EA69E6242}"/>
              </a:ext>
            </a:extLst>
          </p:cNvPr>
          <p:cNvCxnSpPr>
            <a:cxnSpLocks/>
            <a:stCxn id="5" idx="3"/>
            <a:endCxn id="12" idx="1"/>
          </p:cNvCxnSpPr>
          <p:nvPr/>
        </p:nvCxnSpPr>
        <p:spPr>
          <a:xfrm flipV="1">
            <a:off x="1900052" y="2717273"/>
            <a:ext cx="1417804" cy="1538495"/>
          </a:xfrm>
          <a:prstGeom prst="line">
            <a:avLst/>
          </a:prstGeom>
          <a:ln w="38100">
            <a:solidFill>
              <a:schemeClr val="tx1"/>
            </a:solidFill>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B55756FC-3FA3-8373-DE5E-CB2250D1EC6F}"/>
              </a:ext>
            </a:extLst>
          </p:cNvPr>
          <p:cNvCxnSpPr>
            <a:cxnSpLocks/>
            <a:stCxn id="12" idx="3"/>
          </p:cNvCxnSpPr>
          <p:nvPr/>
        </p:nvCxnSpPr>
        <p:spPr>
          <a:xfrm>
            <a:off x="4731018" y="2717273"/>
            <a:ext cx="899570" cy="3800"/>
          </a:xfrm>
          <a:prstGeom prst="line">
            <a:avLst/>
          </a:prstGeom>
          <a:ln w="38100">
            <a:solidFill>
              <a:schemeClr val="tx1"/>
            </a:solidFill>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grpSp>
        <p:nvGrpSpPr>
          <p:cNvPr id="95" name="Group 94">
            <a:extLst>
              <a:ext uri="{FF2B5EF4-FFF2-40B4-BE49-F238E27FC236}">
                <a16:creationId xmlns:a16="http://schemas.microsoft.com/office/drawing/2014/main" id="{A4F18F34-6728-D793-8FCA-772B9C09A208}"/>
              </a:ext>
            </a:extLst>
          </p:cNvPr>
          <p:cNvGrpSpPr/>
          <p:nvPr/>
        </p:nvGrpSpPr>
        <p:grpSpPr>
          <a:xfrm>
            <a:off x="5516770" y="2153553"/>
            <a:ext cx="2827371" cy="1200330"/>
            <a:chOff x="4748617" y="2155192"/>
            <a:chExt cx="2827371" cy="1200330"/>
          </a:xfrm>
        </p:grpSpPr>
        <p:sp>
          <p:nvSpPr>
            <p:cNvPr id="29" name="Rounded Rectangle 28">
              <a:extLst>
                <a:ext uri="{FF2B5EF4-FFF2-40B4-BE49-F238E27FC236}">
                  <a16:creationId xmlns:a16="http://schemas.microsoft.com/office/drawing/2014/main" id="{4AB2C0EE-97FC-38E0-7092-104EA0A9AA37}"/>
                </a:ext>
              </a:extLst>
            </p:cNvPr>
            <p:cNvSpPr/>
            <p:nvPr/>
          </p:nvSpPr>
          <p:spPr>
            <a:xfrm>
              <a:off x="4844089" y="2155193"/>
              <a:ext cx="2643303" cy="1200329"/>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B90231F-4A95-3CBE-89EB-EDA1C18772F5}"/>
                </a:ext>
              </a:extLst>
            </p:cNvPr>
            <p:cNvSpPr txBox="1"/>
            <p:nvPr/>
          </p:nvSpPr>
          <p:spPr>
            <a:xfrm>
              <a:off x="4748617" y="2155192"/>
              <a:ext cx="2827371" cy="1200329"/>
            </a:xfrm>
            <a:prstGeom prst="rect">
              <a:avLst/>
            </a:prstGeom>
            <a:noFill/>
          </p:spPr>
          <p:txBody>
            <a:bodyPr wrap="square" rtlCol="0">
              <a:spAutoFit/>
            </a:bodyPr>
            <a:lstStyle/>
            <a:p>
              <a:pPr algn="ctr"/>
              <a:r>
                <a:rPr lang="en-US" sz="2400" dirty="0"/>
                <a:t>Process the MSS, extract the privacy </a:t>
              </a:r>
            </a:p>
            <a:p>
              <a:pPr algn="ctr"/>
              <a:r>
                <a:rPr lang="en-US" sz="2400" dirty="0"/>
                <a:t>on the cloud</a:t>
              </a:r>
            </a:p>
          </p:txBody>
        </p:sp>
      </p:grpSp>
      <p:cxnSp>
        <p:nvCxnSpPr>
          <p:cNvPr id="60" name="Straight Connector 59">
            <a:extLst>
              <a:ext uri="{FF2B5EF4-FFF2-40B4-BE49-F238E27FC236}">
                <a16:creationId xmlns:a16="http://schemas.microsoft.com/office/drawing/2014/main" id="{881979B8-7A6D-40C0-0816-E5655733645E}"/>
              </a:ext>
            </a:extLst>
          </p:cNvPr>
          <p:cNvCxnSpPr>
            <a:cxnSpLocks/>
            <a:stCxn id="5" idx="3"/>
            <a:endCxn id="63" idx="1"/>
          </p:cNvCxnSpPr>
          <p:nvPr/>
        </p:nvCxnSpPr>
        <p:spPr>
          <a:xfrm>
            <a:off x="1900052" y="4255768"/>
            <a:ext cx="612981" cy="1496666"/>
          </a:xfrm>
          <a:prstGeom prst="line">
            <a:avLst/>
          </a:prstGeom>
          <a:ln w="38100">
            <a:solidFill>
              <a:schemeClr val="tx1"/>
            </a:solidFill>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grpSp>
        <p:nvGrpSpPr>
          <p:cNvPr id="101" name="Group 100">
            <a:extLst>
              <a:ext uri="{FF2B5EF4-FFF2-40B4-BE49-F238E27FC236}">
                <a16:creationId xmlns:a16="http://schemas.microsoft.com/office/drawing/2014/main" id="{D40AA515-F1F8-52C4-724D-6C32542157E3}"/>
              </a:ext>
            </a:extLst>
          </p:cNvPr>
          <p:cNvGrpSpPr/>
          <p:nvPr/>
        </p:nvGrpSpPr>
        <p:grpSpPr>
          <a:xfrm>
            <a:off x="2467876" y="5152268"/>
            <a:ext cx="2643303" cy="1200330"/>
            <a:chOff x="2467876" y="5152268"/>
            <a:chExt cx="2643303" cy="1200330"/>
          </a:xfrm>
        </p:grpSpPr>
        <p:sp>
          <p:nvSpPr>
            <p:cNvPr id="63" name="Rounded Rectangle 62">
              <a:extLst>
                <a:ext uri="{FF2B5EF4-FFF2-40B4-BE49-F238E27FC236}">
                  <a16:creationId xmlns:a16="http://schemas.microsoft.com/office/drawing/2014/main" id="{6821635E-F62C-738C-0984-BDE1915D14ED}"/>
                </a:ext>
              </a:extLst>
            </p:cNvPr>
            <p:cNvSpPr/>
            <p:nvPr/>
          </p:nvSpPr>
          <p:spPr>
            <a:xfrm>
              <a:off x="2513033" y="5152269"/>
              <a:ext cx="2533980" cy="1200329"/>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F154AA33-2BD3-55E9-A8C4-0E72A6F0DA3F}"/>
                </a:ext>
              </a:extLst>
            </p:cNvPr>
            <p:cNvSpPr txBox="1"/>
            <p:nvPr/>
          </p:nvSpPr>
          <p:spPr>
            <a:xfrm>
              <a:off x="2467876" y="5152268"/>
              <a:ext cx="2643303" cy="1200329"/>
            </a:xfrm>
            <a:prstGeom prst="rect">
              <a:avLst/>
            </a:prstGeom>
            <a:noFill/>
          </p:spPr>
          <p:txBody>
            <a:bodyPr wrap="square" rtlCol="0">
              <a:spAutoFit/>
            </a:bodyPr>
            <a:lstStyle/>
            <a:p>
              <a:pPr algn="ctr"/>
              <a:r>
                <a:rPr lang="en-US" sz="2400" dirty="0"/>
                <a:t>Real-time Detect, Segment, Identify the VUI responses</a:t>
              </a:r>
            </a:p>
          </p:txBody>
        </p:sp>
      </p:grpSp>
      <p:grpSp>
        <p:nvGrpSpPr>
          <p:cNvPr id="73" name="Group 72">
            <a:extLst>
              <a:ext uri="{FF2B5EF4-FFF2-40B4-BE49-F238E27FC236}">
                <a16:creationId xmlns:a16="http://schemas.microsoft.com/office/drawing/2014/main" id="{8DD38736-EA4F-F464-162E-DF463D8B4B59}"/>
              </a:ext>
            </a:extLst>
          </p:cNvPr>
          <p:cNvGrpSpPr/>
          <p:nvPr/>
        </p:nvGrpSpPr>
        <p:grpSpPr>
          <a:xfrm>
            <a:off x="5581403" y="5156021"/>
            <a:ext cx="1401292" cy="1200329"/>
            <a:chOff x="6683936" y="5033866"/>
            <a:chExt cx="1401292" cy="1200329"/>
          </a:xfrm>
        </p:grpSpPr>
        <p:sp>
          <p:nvSpPr>
            <p:cNvPr id="69" name="Rounded Rectangle 68">
              <a:extLst>
                <a:ext uri="{FF2B5EF4-FFF2-40B4-BE49-F238E27FC236}">
                  <a16:creationId xmlns:a16="http://schemas.microsoft.com/office/drawing/2014/main" id="{F39FE67F-A7BC-80AC-A0DB-54580D91602D}"/>
                </a:ext>
              </a:extLst>
            </p:cNvPr>
            <p:cNvSpPr/>
            <p:nvPr/>
          </p:nvSpPr>
          <p:spPr>
            <a:xfrm>
              <a:off x="6683936" y="5033866"/>
              <a:ext cx="1401292" cy="1200329"/>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Graphic 69" descr="Database outline">
              <a:extLst>
                <a:ext uri="{FF2B5EF4-FFF2-40B4-BE49-F238E27FC236}">
                  <a16:creationId xmlns:a16="http://schemas.microsoft.com/office/drawing/2014/main" id="{811A57D3-1696-16E7-16AA-104338A5DD1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37278" y="5218528"/>
              <a:ext cx="914400" cy="914400"/>
            </a:xfrm>
            <a:prstGeom prst="rect">
              <a:avLst/>
            </a:prstGeom>
          </p:spPr>
        </p:pic>
      </p:grpSp>
      <p:cxnSp>
        <p:nvCxnSpPr>
          <p:cNvPr id="71" name="Straight Connector 70">
            <a:extLst>
              <a:ext uri="{FF2B5EF4-FFF2-40B4-BE49-F238E27FC236}">
                <a16:creationId xmlns:a16="http://schemas.microsoft.com/office/drawing/2014/main" id="{94C756E0-97E3-6B7A-B2C4-6557646B05CF}"/>
              </a:ext>
            </a:extLst>
          </p:cNvPr>
          <p:cNvCxnSpPr>
            <a:cxnSpLocks/>
          </p:cNvCxnSpPr>
          <p:nvPr/>
        </p:nvCxnSpPr>
        <p:spPr>
          <a:xfrm flipV="1">
            <a:off x="5047013" y="5725592"/>
            <a:ext cx="534390" cy="5208"/>
          </a:xfrm>
          <a:prstGeom prst="line">
            <a:avLst/>
          </a:prstGeom>
          <a:ln w="38100">
            <a:solidFill>
              <a:schemeClr val="tx1"/>
            </a:solidFill>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grpSp>
        <p:nvGrpSpPr>
          <p:cNvPr id="124" name="Group 123">
            <a:extLst>
              <a:ext uri="{FF2B5EF4-FFF2-40B4-BE49-F238E27FC236}">
                <a16:creationId xmlns:a16="http://schemas.microsoft.com/office/drawing/2014/main" id="{ACB7C341-95A9-C926-5682-47F442D9DA4F}"/>
              </a:ext>
            </a:extLst>
          </p:cNvPr>
          <p:cNvGrpSpPr/>
          <p:nvPr/>
        </p:nvGrpSpPr>
        <p:grpSpPr>
          <a:xfrm>
            <a:off x="7530942" y="5126576"/>
            <a:ext cx="2673729" cy="1200329"/>
            <a:chOff x="7530942" y="5126576"/>
            <a:chExt cx="2673729" cy="1200329"/>
          </a:xfrm>
        </p:grpSpPr>
        <p:sp>
          <p:nvSpPr>
            <p:cNvPr id="76" name="Rounded Rectangle 75">
              <a:extLst>
                <a:ext uri="{FF2B5EF4-FFF2-40B4-BE49-F238E27FC236}">
                  <a16:creationId xmlns:a16="http://schemas.microsoft.com/office/drawing/2014/main" id="{968EA43F-1B61-1B44-7097-27852773FC2B}"/>
                </a:ext>
              </a:extLst>
            </p:cNvPr>
            <p:cNvSpPr/>
            <p:nvPr/>
          </p:nvSpPr>
          <p:spPr>
            <a:xfrm>
              <a:off x="7530942" y="5126576"/>
              <a:ext cx="2643303" cy="1200329"/>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080CF413-6291-24E2-9112-CCDE47A365C6}"/>
                </a:ext>
              </a:extLst>
            </p:cNvPr>
            <p:cNvSpPr txBox="1"/>
            <p:nvPr/>
          </p:nvSpPr>
          <p:spPr>
            <a:xfrm>
              <a:off x="7561368" y="5347297"/>
              <a:ext cx="2643303" cy="830997"/>
            </a:xfrm>
            <a:prstGeom prst="rect">
              <a:avLst/>
            </a:prstGeom>
            <a:noFill/>
          </p:spPr>
          <p:txBody>
            <a:bodyPr wrap="square" rtlCol="0">
              <a:spAutoFit/>
            </a:bodyPr>
            <a:lstStyle/>
            <a:p>
              <a:pPr algn="ctr"/>
              <a:r>
                <a:rPr lang="en-US" sz="2400" dirty="0"/>
                <a:t>Process the MSS</a:t>
              </a:r>
            </a:p>
            <a:p>
              <a:pPr algn="ctr"/>
              <a:r>
                <a:rPr lang="en-US" sz="2400" dirty="0"/>
                <a:t>on device</a:t>
              </a:r>
            </a:p>
          </p:txBody>
        </p:sp>
      </p:grpSp>
      <p:cxnSp>
        <p:nvCxnSpPr>
          <p:cNvPr id="18" name="Straight Connector 17">
            <a:extLst>
              <a:ext uri="{FF2B5EF4-FFF2-40B4-BE49-F238E27FC236}">
                <a16:creationId xmlns:a16="http://schemas.microsoft.com/office/drawing/2014/main" id="{C3141D77-E62C-6954-95D0-9A2763502947}"/>
              </a:ext>
            </a:extLst>
          </p:cNvPr>
          <p:cNvCxnSpPr>
            <a:cxnSpLocks/>
            <a:stCxn id="5" idx="3"/>
            <a:endCxn id="37" idx="1"/>
          </p:cNvCxnSpPr>
          <p:nvPr/>
        </p:nvCxnSpPr>
        <p:spPr>
          <a:xfrm>
            <a:off x="1900052" y="4255768"/>
            <a:ext cx="1417804" cy="19756"/>
          </a:xfrm>
          <a:prstGeom prst="line">
            <a:avLst/>
          </a:prstGeom>
          <a:ln w="38100">
            <a:solidFill>
              <a:schemeClr val="tx1"/>
            </a:solidFill>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98FA2B90-90BD-1B89-1F12-A824ACD868F2}"/>
              </a:ext>
            </a:extLst>
          </p:cNvPr>
          <p:cNvCxnSpPr>
            <a:cxnSpLocks/>
          </p:cNvCxnSpPr>
          <p:nvPr/>
        </p:nvCxnSpPr>
        <p:spPr>
          <a:xfrm>
            <a:off x="4709245" y="4275522"/>
            <a:ext cx="902997" cy="0"/>
          </a:xfrm>
          <a:prstGeom prst="line">
            <a:avLst/>
          </a:prstGeom>
          <a:ln w="38100">
            <a:solidFill>
              <a:schemeClr val="tx1"/>
            </a:solidFill>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grpSp>
        <p:nvGrpSpPr>
          <p:cNvPr id="123" name="Group 122">
            <a:extLst>
              <a:ext uri="{FF2B5EF4-FFF2-40B4-BE49-F238E27FC236}">
                <a16:creationId xmlns:a16="http://schemas.microsoft.com/office/drawing/2014/main" id="{0D631341-68E8-5A2A-2EB4-B1CF13E24AB1}"/>
              </a:ext>
            </a:extLst>
          </p:cNvPr>
          <p:cNvGrpSpPr/>
          <p:nvPr/>
        </p:nvGrpSpPr>
        <p:grpSpPr>
          <a:xfrm>
            <a:off x="5608806" y="3675359"/>
            <a:ext cx="2645429" cy="1200329"/>
            <a:chOff x="5608806" y="3675359"/>
            <a:chExt cx="2645429" cy="1200329"/>
          </a:xfrm>
        </p:grpSpPr>
        <p:sp>
          <p:nvSpPr>
            <p:cNvPr id="47" name="Rounded Rectangle 46">
              <a:extLst>
                <a:ext uri="{FF2B5EF4-FFF2-40B4-BE49-F238E27FC236}">
                  <a16:creationId xmlns:a16="http://schemas.microsoft.com/office/drawing/2014/main" id="{F9AD0335-3E76-E4DB-F5A9-23480549D30B}"/>
                </a:ext>
              </a:extLst>
            </p:cNvPr>
            <p:cNvSpPr/>
            <p:nvPr/>
          </p:nvSpPr>
          <p:spPr>
            <a:xfrm>
              <a:off x="5608806" y="3675359"/>
              <a:ext cx="2643303" cy="1200329"/>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CAFD6C21-F5CB-8702-7613-021F59CB6871}"/>
                </a:ext>
              </a:extLst>
            </p:cNvPr>
            <p:cNvSpPr txBox="1"/>
            <p:nvPr/>
          </p:nvSpPr>
          <p:spPr>
            <a:xfrm>
              <a:off x="5610932" y="3866426"/>
              <a:ext cx="2643303" cy="830997"/>
            </a:xfrm>
            <a:prstGeom prst="rect">
              <a:avLst/>
            </a:prstGeom>
            <a:noFill/>
          </p:spPr>
          <p:txBody>
            <a:bodyPr wrap="square" rtlCol="0">
              <a:spAutoFit/>
            </a:bodyPr>
            <a:lstStyle/>
            <a:p>
              <a:pPr algn="ctr"/>
              <a:r>
                <a:rPr lang="en-US" sz="2400" dirty="0"/>
                <a:t>Process the MSS</a:t>
              </a:r>
            </a:p>
            <a:p>
              <a:pPr algn="ctr"/>
              <a:r>
                <a:rPr lang="en-US" sz="2400" dirty="0"/>
                <a:t>on device</a:t>
              </a:r>
            </a:p>
          </p:txBody>
        </p:sp>
      </p:grpSp>
      <p:grpSp>
        <p:nvGrpSpPr>
          <p:cNvPr id="97" name="Group 96">
            <a:extLst>
              <a:ext uri="{FF2B5EF4-FFF2-40B4-BE49-F238E27FC236}">
                <a16:creationId xmlns:a16="http://schemas.microsoft.com/office/drawing/2014/main" id="{71EAEE0E-1EDB-3829-D1E8-0CDF36C4C503}"/>
              </a:ext>
            </a:extLst>
          </p:cNvPr>
          <p:cNvGrpSpPr/>
          <p:nvPr/>
        </p:nvGrpSpPr>
        <p:grpSpPr>
          <a:xfrm>
            <a:off x="3317856" y="3675359"/>
            <a:ext cx="1401292" cy="1200329"/>
            <a:chOff x="2549703" y="3655607"/>
            <a:chExt cx="1401292" cy="1200329"/>
          </a:xfrm>
        </p:grpSpPr>
        <p:sp>
          <p:nvSpPr>
            <p:cNvPr id="37" name="Rounded Rectangle 36">
              <a:extLst>
                <a:ext uri="{FF2B5EF4-FFF2-40B4-BE49-F238E27FC236}">
                  <a16:creationId xmlns:a16="http://schemas.microsoft.com/office/drawing/2014/main" id="{1E0EDDC7-5764-802E-673D-46FF7EF1CBA9}"/>
                </a:ext>
              </a:extLst>
            </p:cNvPr>
            <p:cNvSpPr/>
            <p:nvPr/>
          </p:nvSpPr>
          <p:spPr>
            <a:xfrm>
              <a:off x="2549703" y="3655607"/>
              <a:ext cx="1401292" cy="1200329"/>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Graphic 58" descr="Database outline">
              <a:extLst>
                <a:ext uri="{FF2B5EF4-FFF2-40B4-BE49-F238E27FC236}">
                  <a16:creationId xmlns:a16="http://schemas.microsoft.com/office/drawing/2014/main" id="{531DCEC1-C36E-8A60-E009-0EDFE22A90B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03045" y="3840269"/>
              <a:ext cx="914400" cy="914400"/>
            </a:xfrm>
            <a:prstGeom prst="rect">
              <a:avLst/>
            </a:prstGeom>
          </p:spPr>
        </p:pic>
      </p:grpSp>
      <p:cxnSp>
        <p:nvCxnSpPr>
          <p:cNvPr id="79" name="Straight Connector 78">
            <a:extLst>
              <a:ext uri="{FF2B5EF4-FFF2-40B4-BE49-F238E27FC236}">
                <a16:creationId xmlns:a16="http://schemas.microsoft.com/office/drawing/2014/main" id="{4CE36156-AF63-A482-5833-7F2D8CCF8ED2}"/>
              </a:ext>
            </a:extLst>
          </p:cNvPr>
          <p:cNvCxnSpPr>
            <a:cxnSpLocks/>
          </p:cNvCxnSpPr>
          <p:nvPr/>
        </p:nvCxnSpPr>
        <p:spPr>
          <a:xfrm flipV="1">
            <a:off x="8252108" y="4279714"/>
            <a:ext cx="893095" cy="1"/>
          </a:xfrm>
          <a:prstGeom prst="line">
            <a:avLst/>
          </a:prstGeom>
          <a:ln w="38100">
            <a:solidFill>
              <a:schemeClr val="tx1"/>
            </a:solidFill>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86" name="Straight Connector 85">
            <a:extLst>
              <a:ext uri="{FF2B5EF4-FFF2-40B4-BE49-F238E27FC236}">
                <a16:creationId xmlns:a16="http://schemas.microsoft.com/office/drawing/2014/main" id="{2A9591DD-55C5-C358-60F6-DCCAA65E519B}"/>
              </a:ext>
            </a:extLst>
          </p:cNvPr>
          <p:cNvCxnSpPr>
            <a:cxnSpLocks/>
          </p:cNvCxnSpPr>
          <p:nvPr/>
        </p:nvCxnSpPr>
        <p:spPr>
          <a:xfrm flipV="1">
            <a:off x="6996551" y="5722988"/>
            <a:ext cx="534390" cy="5208"/>
          </a:xfrm>
          <a:prstGeom prst="line">
            <a:avLst/>
          </a:prstGeom>
          <a:ln w="38100">
            <a:solidFill>
              <a:schemeClr val="tx1"/>
            </a:solidFill>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87" name="Straight Connector 86">
            <a:extLst>
              <a:ext uri="{FF2B5EF4-FFF2-40B4-BE49-F238E27FC236}">
                <a16:creationId xmlns:a16="http://schemas.microsoft.com/office/drawing/2014/main" id="{D25A0566-4237-E651-F12D-016B53B54E04}"/>
              </a:ext>
            </a:extLst>
          </p:cNvPr>
          <p:cNvCxnSpPr>
            <a:cxnSpLocks/>
          </p:cNvCxnSpPr>
          <p:nvPr/>
        </p:nvCxnSpPr>
        <p:spPr>
          <a:xfrm flipV="1">
            <a:off x="10188101" y="5720383"/>
            <a:ext cx="534390" cy="5208"/>
          </a:xfrm>
          <a:prstGeom prst="line">
            <a:avLst/>
          </a:prstGeom>
          <a:ln w="38100">
            <a:solidFill>
              <a:schemeClr val="tx1"/>
            </a:solidFill>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sp>
        <p:nvSpPr>
          <p:cNvPr id="113" name="Google Shape;102;p2">
            <a:extLst>
              <a:ext uri="{FF2B5EF4-FFF2-40B4-BE49-F238E27FC236}">
                <a16:creationId xmlns:a16="http://schemas.microsoft.com/office/drawing/2014/main" id="{821F4F8D-82A2-17F8-506B-E5301C7D3D07}"/>
              </a:ext>
            </a:extLst>
          </p:cNvPr>
          <p:cNvSpPr txBox="1">
            <a:spLocks/>
          </p:cNvSpPr>
          <p:nvPr/>
        </p:nvSpPr>
        <p:spPr>
          <a:xfrm>
            <a:off x="67751" y="1977659"/>
            <a:ext cx="3415821" cy="646935"/>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indent="-50800">
              <a:lnSpc>
                <a:spcPct val="100000"/>
              </a:lnSpc>
              <a:buClr>
                <a:schemeClr val="dk1"/>
              </a:buClr>
              <a:buSzPts val="2800"/>
              <a:buNone/>
            </a:pPr>
            <a:r>
              <a:rPr lang="en-US" sz="2000" i="1" dirty="0">
                <a:solidFill>
                  <a:srgbClr val="FF0000"/>
                </a:solidFill>
              </a:rPr>
              <a:t>“Network in the background” permission, 100 KB/min</a:t>
            </a:r>
          </a:p>
        </p:txBody>
      </p:sp>
      <p:sp>
        <p:nvSpPr>
          <p:cNvPr id="117" name="Google Shape;102;p2">
            <a:extLst>
              <a:ext uri="{FF2B5EF4-FFF2-40B4-BE49-F238E27FC236}">
                <a16:creationId xmlns:a16="http://schemas.microsoft.com/office/drawing/2014/main" id="{68CE76ED-B1B1-050B-77CE-3BAF02DCBF50}"/>
              </a:ext>
            </a:extLst>
          </p:cNvPr>
          <p:cNvSpPr txBox="1">
            <a:spLocks/>
          </p:cNvSpPr>
          <p:nvPr/>
        </p:nvSpPr>
        <p:spPr>
          <a:xfrm>
            <a:off x="2418286" y="3164953"/>
            <a:ext cx="5572819" cy="646935"/>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indent="-50800">
              <a:lnSpc>
                <a:spcPct val="100000"/>
              </a:lnSpc>
              <a:buClr>
                <a:schemeClr val="dk1"/>
              </a:buClr>
              <a:buSzPts val="2800"/>
              <a:buNone/>
            </a:pPr>
            <a:r>
              <a:rPr lang="en-US" sz="2000" i="1" dirty="0">
                <a:solidFill>
                  <a:srgbClr val="FF0000"/>
                </a:solidFill>
              </a:rPr>
              <a:t>“Storage in the memory” permission, 100 KB/min</a:t>
            </a:r>
          </a:p>
        </p:txBody>
      </p:sp>
      <p:sp>
        <p:nvSpPr>
          <p:cNvPr id="119" name="Google Shape;102;p2">
            <a:extLst>
              <a:ext uri="{FF2B5EF4-FFF2-40B4-BE49-F238E27FC236}">
                <a16:creationId xmlns:a16="http://schemas.microsoft.com/office/drawing/2014/main" id="{35080AFB-996A-B850-AA90-EBD10EA4CC92}"/>
              </a:ext>
            </a:extLst>
          </p:cNvPr>
          <p:cNvSpPr txBox="1">
            <a:spLocks/>
          </p:cNvSpPr>
          <p:nvPr/>
        </p:nvSpPr>
        <p:spPr>
          <a:xfrm>
            <a:off x="3506517" y="4686758"/>
            <a:ext cx="5472230" cy="646935"/>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indent="-50800">
              <a:lnSpc>
                <a:spcPct val="100000"/>
              </a:lnSpc>
              <a:buClr>
                <a:schemeClr val="dk1"/>
              </a:buClr>
              <a:buSzPts val="2800"/>
              <a:buNone/>
            </a:pPr>
            <a:r>
              <a:rPr lang="en-US" sz="2000" i="1" dirty="0">
                <a:solidFill>
                  <a:srgbClr val="FF0000"/>
                </a:solidFill>
              </a:rPr>
              <a:t>“Storage in the app” permission, 16 kB/ response	</a:t>
            </a:r>
          </a:p>
        </p:txBody>
      </p:sp>
      <p:sp>
        <p:nvSpPr>
          <p:cNvPr id="121" name="Google Shape;102;p2">
            <a:extLst>
              <a:ext uri="{FF2B5EF4-FFF2-40B4-BE49-F238E27FC236}">
                <a16:creationId xmlns:a16="http://schemas.microsoft.com/office/drawing/2014/main" id="{B90326ED-3F78-4EEE-606C-864510601FD7}"/>
              </a:ext>
            </a:extLst>
          </p:cNvPr>
          <p:cNvSpPr txBox="1">
            <a:spLocks/>
          </p:cNvSpPr>
          <p:nvPr/>
        </p:nvSpPr>
        <p:spPr>
          <a:xfrm>
            <a:off x="8086577" y="3177886"/>
            <a:ext cx="2731987" cy="646935"/>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indent="-50800">
              <a:lnSpc>
                <a:spcPct val="100000"/>
              </a:lnSpc>
              <a:buClr>
                <a:schemeClr val="dk1"/>
              </a:buClr>
              <a:buSzPts val="2800"/>
              <a:buNone/>
            </a:pPr>
            <a:r>
              <a:rPr lang="en-US" sz="2000" i="1" dirty="0">
                <a:solidFill>
                  <a:srgbClr val="FF0000"/>
                </a:solidFill>
              </a:rPr>
              <a:t>“Network” permission</a:t>
            </a:r>
          </a:p>
        </p:txBody>
      </p:sp>
      <p:sp>
        <p:nvSpPr>
          <p:cNvPr id="122" name="Google Shape;102;p2">
            <a:extLst>
              <a:ext uri="{FF2B5EF4-FFF2-40B4-BE49-F238E27FC236}">
                <a16:creationId xmlns:a16="http://schemas.microsoft.com/office/drawing/2014/main" id="{7A683EA3-4775-EA7E-CAA6-B8AAB038498E}"/>
              </a:ext>
            </a:extLst>
          </p:cNvPr>
          <p:cNvSpPr txBox="1">
            <a:spLocks/>
          </p:cNvSpPr>
          <p:nvPr/>
        </p:nvSpPr>
        <p:spPr>
          <a:xfrm>
            <a:off x="9087496" y="4684498"/>
            <a:ext cx="2731987" cy="646935"/>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indent="-50800">
              <a:lnSpc>
                <a:spcPct val="100000"/>
              </a:lnSpc>
              <a:buClr>
                <a:schemeClr val="dk1"/>
              </a:buClr>
              <a:buSzPts val="2800"/>
              <a:buNone/>
            </a:pPr>
            <a:r>
              <a:rPr lang="en-US" sz="2000" i="1" dirty="0">
                <a:solidFill>
                  <a:srgbClr val="FF0000"/>
                </a:solidFill>
              </a:rPr>
              <a:t>“Network” permission</a:t>
            </a:r>
          </a:p>
        </p:txBody>
      </p:sp>
      <p:grpSp>
        <p:nvGrpSpPr>
          <p:cNvPr id="13" name="Group 12">
            <a:extLst>
              <a:ext uri="{FF2B5EF4-FFF2-40B4-BE49-F238E27FC236}">
                <a16:creationId xmlns:a16="http://schemas.microsoft.com/office/drawing/2014/main" id="{347B55CF-7589-2F13-2202-E09CE6A385AC}"/>
              </a:ext>
            </a:extLst>
          </p:cNvPr>
          <p:cNvGrpSpPr/>
          <p:nvPr/>
        </p:nvGrpSpPr>
        <p:grpSpPr>
          <a:xfrm>
            <a:off x="9129894" y="3621972"/>
            <a:ext cx="1413162" cy="1249963"/>
            <a:chOff x="9129894" y="3621972"/>
            <a:chExt cx="1413162" cy="1249963"/>
          </a:xfrm>
        </p:grpSpPr>
        <p:grpSp>
          <p:nvGrpSpPr>
            <p:cNvPr id="81" name="Group 80">
              <a:extLst>
                <a:ext uri="{FF2B5EF4-FFF2-40B4-BE49-F238E27FC236}">
                  <a16:creationId xmlns:a16="http://schemas.microsoft.com/office/drawing/2014/main" id="{87435858-257A-ECB1-D80D-8664E7EAE650}"/>
                </a:ext>
              </a:extLst>
            </p:cNvPr>
            <p:cNvGrpSpPr/>
            <p:nvPr/>
          </p:nvGrpSpPr>
          <p:grpSpPr>
            <a:xfrm>
              <a:off x="9129894" y="3671607"/>
              <a:ext cx="1413162" cy="1200328"/>
              <a:chOff x="2549704" y="2013781"/>
              <a:chExt cx="1413162" cy="1200328"/>
            </a:xfrm>
          </p:grpSpPr>
          <p:sp>
            <p:nvSpPr>
              <p:cNvPr id="82" name="Rounded Rectangle 81">
                <a:extLst>
                  <a:ext uri="{FF2B5EF4-FFF2-40B4-BE49-F238E27FC236}">
                    <a16:creationId xmlns:a16="http://schemas.microsoft.com/office/drawing/2014/main" id="{E418FE8F-7997-DA11-6D64-FEC013CA8C93}"/>
                  </a:ext>
                </a:extLst>
              </p:cNvPr>
              <p:cNvSpPr/>
              <p:nvPr/>
            </p:nvSpPr>
            <p:spPr>
              <a:xfrm>
                <a:off x="2549704" y="2013781"/>
                <a:ext cx="1413162" cy="1200328"/>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3" name="Graphic 82" descr="Upload outline">
                <a:extLst>
                  <a:ext uri="{FF2B5EF4-FFF2-40B4-BE49-F238E27FC236}">
                    <a16:creationId xmlns:a16="http://schemas.microsoft.com/office/drawing/2014/main" id="{4E5801D0-1675-9EF1-2581-CA1F6D26E3C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793149" y="2156744"/>
                <a:ext cx="914400" cy="914400"/>
              </a:xfrm>
              <a:prstGeom prst="rect">
                <a:avLst/>
              </a:prstGeom>
            </p:spPr>
          </p:pic>
        </p:grpSp>
        <p:sp>
          <p:nvSpPr>
            <p:cNvPr id="8" name="TextBox 7">
              <a:extLst>
                <a:ext uri="{FF2B5EF4-FFF2-40B4-BE49-F238E27FC236}">
                  <a16:creationId xmlns:a16="http://schemas.microsoft.com/office/drawing/2014/main" id="{E48AEC3D-0BB9-B57D-218D-330A2274238E}"/>
                </a:ext>
              </a:extLst>
            </p:cNvPr>
            <p:cNvSpPr txBox="1"/>
            <p:nvPr/>
          </p:nvSpPr>
          <p:spPr>
            <a:xfrm>
              <a:off x="9165591" y="3621972"/>
              <a:ext cx="1329896" cy="369332"/>
            </a:xfrm>
            <a:prstGeom prst="rect">
              <a:avLst/>
            </a:prstGeom>
            <a:noFill/>
          </p:spPr>
          <p:txBody>
            <a:bodyPr wrap="square" rtlCol="0">
              <a:spAutoFit/>
            </a:bodyPr>
            <a:lstStyle/>
            <a:p>
              <a:pPr algn="ctr"/>
              <a:r>
                <a:rPr lang="en-US" dirty="0"/>
                <a:t>Attacker</a:t>
              </a:r>
            </a:p>
          </p:txBody>
        </p:sp>
      </p:grpSp>
      <p:grpSp>
        <p:nvGrpSpPr>
          <p:cNvPr id="10" name="Group 9">
            <a:extLst>
              <a:ext uri="{FF2B5EF4-FFF2-40B4-BE49-F238E27FC236}">
                <a16:creationId xmlns:a16="http://schemas.microsoft.com/office/drawing/2014/main" id="{02ED2BA3-0888-9835-843D-1DBF7F28C379}"/>
              </a:ext>
            </a:extLst>
          </p:cNvPr>
          <p:cNvGrpSpPr/>
          <p:nvPr/>
        </p:nvGrpSpPr>
        <p:grpSpPr>
          <a:xfrm>
            <a:off x="3317856" y="2095117"/>
            <a:ext cx="1413162" cy="1222320"/>
            <a:chOff x="3317856" y="2095117"/>
            <a:chExt cx="1413162" cy="1222320"/>
          </a:xfrm>
        </p:grpSpPr>
        <p:grpSp>
          <p:nvGrpSpPr>
            <p:cNvPr id="80" name="Group 79">
              <a:extLst>
                <a:ext uri="{FF2B5EF4-FFF2-40B4-BE49-F238E27FC236}">
                  <a16:creationId xmlns:a16="http://schemas.microsoft.com/office/drawing/2014/main" id="{0E341A53-B1A3-1BF0-58BE-7D9A9602EA79}"/>
                </a:ext>
              </a:extLst>
            </p:cNvPr>
            <p:cNvGrpSpPr/>
            <p:nvPr/>
          </p:nvGrpSpPr>
          <p:grpSpPr>
            <a:xfrm>
              <a:off x="3317856" y="2117109"/>
              <a:ext cx="1413162" cy="1200328"/>
              <a:chOff x="2549704" y="2013781"/>
              <a:chExt cx="1413162" cy="1200328"/>
            </a:xfrm>
          </p:grpSpPr>
          <p:sp>
            <p:nvSpPr>
              <p:cNvPr id="12" name="Rounded Rectangle 11">
                <a:extLst>
                  <a:ext uri="{FF2B5EF4-FFF2-40B4-BE49-F238E27FC236}">
                    <a16:creationId xmlns:a16="http://schemas.microsoft.com/office/drawing/2014/main" id="{DD2BAD32-4F81-3FCC-9980-9FF755FAAE90}"/>
                  </a:ext>
                </a:extLst>
              </p:cNvPr>
              <p:cNvSpPr/>
              <p:nvPr/>
            </p:nvSpPr>
            <p:spPr>
              <a:xfrm>
                <a:off x="2549704" y="2013781"/>
                <a:ext cx="1413162" cy="1200328"/>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Graphic 55" descr="Upload outline">
                <a:extLst>
                  <a:ext uri="{FF2B5EF4-FFF2-40B4-BE49-F238E27FC236}">
                    <a16:creationId xmlns:a16="http://schemas.microsoft.com/office/drawing/2014/main" id="{07444663-2204-665D-9A35-358B8983C57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793149" y="2156744"/>
                <a:ext cx="914400" cy="914400"/>
              </a:xfrm>
              <a:prstGeom prst="rect">
                <a:avLst/>
              </a:prstGeom>
            </p:spPr>
          </p:pic>
        </p:grpSp>
        <p:sp>
          <p:nvSpPr>
            <p:cNvPr id="3" name="TextBox 2">
              <a:extLst>
                <a:ext uri="{FF2B5EF4-FFF2-40B4-BE49-F238E27FC236}">
                  <a16:creationId xmlns:a16="http://schemas.microsoft.com/office/drawing/2014/main" id="{56EAEB24-3A96-9E9F-7665-EBEB4FA7D351}"/>
                </a:ext>
              </a:extLst>
            </p:cNvPr>
            <p:cNvSpPr txBox="1"/>
            <p:nvPr/>
          </p:nvSpPr>
          <p:spPr>
            <a:xfrm>
              <a:off x="3353553" y="2095117"/>
              <a:ext cx="1329896" cy="369332"/>
            </a:xfrm>
            <a:prstGeom prst="rect">
              <a:avLst/>
            </a:prstGeom>
            <a:noFill/>
          </p:spPr>
          <p:txBody>
            <a:bodyPr wrap="square" rtlCol="0">
              <a:spAutoFit/>
            </a:bodyPr>
            <a:lstStyle/>
            <a:p>
              <a:pPr algn="ctr"/>
              <a:r>
                <a:rPr lang="en-US" dirty="0"/>
                <a:t>Attacker</a:t>
              </a:r>
            </a:p>
          </p:txBody>
        </p:sp>
      </p:grpSp>
      <p:grpSp>
        <p:nvGrpSpPr>
          <p:cNvPr id="15" name="Group 14">
            <a:extLst>
              <a:ext uri="{FF2B5EF4-FFF2-40B4-BE49-F238E27FC236}">
                <a16:creationId xmlns:a16="http://schemas.microsoft.com/office/drawing/2014/main" id="{A0C30D25-D682-7A4B-1F70-BF06090CCC2C}"/>
              </a:ext>
            </a:extLst>
          </p:cNvPr>
          <p:cNvGrpSpPr/>
          <p:nvPr/>
        </p:nvGrpSpPr>
        <p:grpSpPr>
          <a:xfrm>
            <a:off x="10722491" y="5070150"/>
            <a:ext cx="1413162" cy="1256754"/>
            <a:chOff x="10722491" y="5070150"/>
            <a:chExt cx="1413162" cy="1256754"/>
          </a:xfrm>
        </p:grpSpPr>
        <p:grpSp>
          <p:nvGrpSpPr>
            <p:cNvPr id="88" name="Group 87">
              <a:extLst>
                <a:ext uri="{FF2B5EF4-FFF2-40B4-BE49-F238E27FC236}">
                  <a16:creationId xmlns:a16="http://schemas.microsoft.com/office/drawing/2014/main" id="{2086BD41-2CDA-73F5-F1FA-7CD65ECACD03}"/>
                </a:ext>
              </a:extLst>
            </p:cNvPr>
            <p:cNvGrpSpPr/>
            <p:nvPr/>
          </p:nvGrpSpPr>
          <p:grpSpPr>
            <a:xfrm>
              <a:off x="10722491" y="5126576"/>
              <a:ext cx="1413162" cy="1200328"/>
              <a:chOff x="2549704" y="2013781"/>
              <a:chExt cx="1413162" cy="1200328"/>
            </a:xfrm>
          </p:grpSpPr>
          <p:sp>
            <p:nvSpPr>
              <p:cNvPr id="89" name="Rounded Rectangle 88">
                <a:extLst>
                  <a:ext uri="{FF2B5EF4-FFF2-40B4-BE49-F238E27FC236}">
                    <a16:creationId xmlns:a16="http://schemas.microsoft.com/office/drawing/2014/main" id="{8C426074-25DD-EC76-64CB-778BCD51FF8F}"/>
                  </a:ext>
                </a:extLst>
              </p:cNvPr>
              <p:cNvSpPr/>
              <p:nvPr/>
            </p:nvSpPr>
            <p:spPr>
              <a:xfrm>
                <a:off x="2549704" y="2013781"/>
                <a:ext cx="1413162" cy="1200328"/>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0" name="Graphic 89" descr="Upload outline">
                <a:extLst>
                  <a:ext uri="{FF2B5EF4-FFF2-40B4-BE49-F238E27FC236}">
                    <a16:creationId xmlns:a16="http://schemas.microsoft.com/office/drawing/2014/main" id="{A2720E28-5F6F-1675-AD65-64E8CAE3FE4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793149" y="2156744"/>
                <a:ext cx="914400" cy="914400"/>
              </a:xfrm>
              <a:prstGeom prst="rect">
                <a:avLst/>
              </a:prstGeom>
            </p:spPr>
          </p:pic>
        </p:grpSp>
        <p:sp>
          <p:nvSpPr>
            <p:cNvPr id="14" name="TextBox 13">
              <a:extLst>
                <a:ext uri="{FF2B5EF4-FFF2-40B4-BE49-F238E27FC236}">
                  <a16:creationId xmlns:a16="http://schemas.microsoft.com/office/drawing/2014/main" id="{02A112E1-99F1-8485-EB04-DDBD06362059}"/>
                </a:ext>
              </a:extLst>
            </p:cNvPr>
            <p:cNvSpPr txBox="1"/>
            <p:nvPr/>
          </p:nvSpPr>
          <p:spPr>
            <a:xfrm>
              <a:off x="10858141" y="5070150"/>
              <a:ext cx="1129990" cy="369332"/>
            </a:xfrm>
            <a:prstGeom prst="rect">
              <a:avLst/>
            </a:prstGeom>
            <a:noFill/>
          </p:spPr>
          <p:txBody>
            <a:bodyPr wrap="square" rtlCol="0">
              <a:spAutoFit/>
            </a:bodyPr>
            <a:lstStyle/>
            <a:p>
              <a:pPr algn="ctr"/>
              <a:r>
                <a:rPr lang="en-US" dirty="0"/>
                <a:t>Attacker</a:t>
              </a:r>
            </a:p>
          </p:txBody>
        </p:sp>
      </p:grpSp>
    </p:spTree>
    <p:extLst>
      <p:ext uri="{BB962C8B-B14F-4D97-AF65-F5344CB8AC3E}">
        <p14:creationId xmlns:p14="http://schemas.microsoft.com/office/powerpoint/2010/main" val="2189414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1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117" grpId="0"/>
      <p:bldP spid="119" grpId="0"/>
      <p:bldP spid="121" grpId="0"/>
      <p:bldP spid="1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CA3B543-7825-09AE-8F59-BDFE194B4994}"/>
              </a:ext>
            </a:extLst>
          </p:cNvPr>
          <p:cNvPicPr>
            <a:picLocks noChangeAspect="1"/>
          </p:cNvPicPr>
          <p:nvPr/>
        </p:nvPicPr>
        <p:blipFill>
          <a:blip r:embed="rId3"/>
          <a:stretch>
            <a:fillRect/>
          </a:stretch>
        </p:blipFill>
        <p:spPr>
          <a:xfrm>
            <a:off x="7090781" y="1926078"/>
            <a:ext cx="4840109" cy="3736592"/>
          </a:xfrm>
          <a:prstGeom prst="rect">
            <a:avLst/>
          </a:prstGeom>
        </p:spPr>
      </p:pic>
      <p:sp>
        <p:nvSpPr>
          <p:cNvPr id="2" name="Title 1">
            <a:extLst>
              <a:ext uri="{FF2B5EF4-FFF2-40B4-BE49-F238E27FC236}">
                <a16:creationId xmlns:a16="http://schemas.microsoft.com/office/drawing/2014/main" id="{665E2634-5272-B983-0790-5DE740405C6D}"/>
              </a:ext>
            </a:extLst>
          </p:cNvPr>
          <p:cNvSpPr>
            <a:spLocks noGrp="1"/>
          </p:cNvSpPr>
          <p:nvPr>
            <p:ph type="title"/>
          </p:nvPr>
        </p:nvSpPr>
        <p:spPr/>
        <p:txBody>
          <a:bodyPr>
            <a:normAutofit/>
          </a:bodyPr>
          <a:lstStyle/>
          <a:p>
            <a:r>
              <a:rPr lang="en-US" b="1" dirty="0">
                <a:latin typeface="Calibri" panose="020F0502020204030204" pitchFamily="34" charset="0"/>
                <a:cs typeface="Calibri" panose="020F0502020204030204" pitchFamily="34" charset="0"/>
              </a:rPr>
              <a:t>Real-time Detect, Segment VUI Responses</a:t>
            </a:r>
          </a:p>
        </p:txBody>
      </p:sp>
      <p:sp>
        <p:nvSpPr>
          <p:cNvPr id="4" name="Slide Number Placeholder 3">
            <a:extLst>
              <a:ext uri="{FF2B5EF4-FFF2-40B4-BE49-F238E27FC236}">
                <a16:creationId xmlns:a16="http://schemas.microsoft.com/office/drawing/2014/main" id="{1FF168C0-97AB-A800-F91B-AF751BFD596A}"/>
              </a:ext>
            </a:extLst>
          </p:cNvPr>
          <p:cNvSpPr>
            <a:spLocks noGrp="1"/>
          </p:cNvSpPr>
          <p:nvPr>
            <p:ph type="sldNum" sz="quarter" idx="12"/>
          </p:nvPr>
        </p:nvSpPr>
        <p:spPr/>
        <p:txBody>
          <a:bodyPr/>
          <a:lstStyle/>
          <a:p>
            <a:fld id="{8C2007DB-4D60-504E-99B5-33AD8DD28A36}" type="slidenum">
              <a:rPr kumimoji="1" lang="zh-CN" altLang="en-US" smtClean="0"/>
              <a:t>27</a:t>
            </a:fld>
            <a:endParaRPr kumimoji="1" lang="zh-CN" altLang="en-US"/>
          </a:p>
        </p:txBody>
      </p:sp>
      <p:sp>
        <p:nvSpPr>
          <p:cNvPr id="6" name="Content Placeholder 2">
            <a:extLst>
              <a:ext uri="{FF2B5EF4-FFF2-40B4-BE49-F238E27FC236}">
                <a16:creationId xmlns:a16="http://schemas.microsoft.com/office/drawing/2014/main" id="{2255B563-0ED4-BE51-C123-E15675A2E4CC}"/>
              </a:ext>
            </a:extLst>
          </p:cNvPr>
          <p:cNvSpPr txBox="1">
            <a:spLocks/>
          </p:cNvSpPr>
          <p:nvPr/>
        </p:nvSpPr>
        <p:spPr>
          <a:xfrm>
            <a:off x="838200" y="2329904"/>
            <a:ext cx="5649097" cy="3736592"/>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a:t>Two-stage detection</a:t>
            </a:r>
          </a:p>
          <a:p>
            <a:pPr lvl="1"/>
            <a:r>
              <a:rPr lang="en-US" dirty="0">
                <a:solidFill>
                  <a:srgbClr val="FF0000"/>
                </a:solidFill>
              </a:rPr>
              <a:t>Stage 1: Lightweight</a:t>
            </a:r>
            <a:r>
              <a:rPr lang="zh-CN" altLang="en-US" dirty="0">
                <a:solidFill>
                  <a:srgbClr val="FF0000"/>
                </a:solidFill>
              </a:rPr>
              <a:t> </a:t>
            </a:r>
            <a:r>
              <a:rPr lang="en-US" altLang="zh-CN" dirty="0">
                <a:solidFill>
                  <a:srgbClr val="FF0000"/>
                </a:solidFill>
              </a:rPr>
              <a:t>detection</a:t>
            </a:r>
          </a:p>
          <a:p>
            <a:pPr lvl="2"/>
            <a:r>
              <a:rPr lang="en-US" dirty="0">
                <a:solidFill>
                  <a:srgbClr val="FF0000"/>
                </a:solidFill>
              </a:rPr>
              <a:t>15 </a:t>
            </a:r>
            <a:r>
              <a:rPr lang="en-US" dirty="0" err="1">
                <a:solidFill>
                  <a:srgbClr val="FF0000"/>
                </a:solidFill>
              </a:rPr>
              <a:t>mW</a:t>
            </a:r>
            <a:r>
              <a:rPr lang="en-US" dirty="0">
                <a:solidFill>
                  <a:srgbClr val="FF0000"/>
                </a:solidFill>
              </a:rPr>
              <a:t>, 2% CPU</a:t>
            </a:r>
          </a:p>
          <a:p>
            <a:pPr lvl="1"/>
            <a:r>
              <a:rPr lang="en-US" dirty="0">
                <a:solidFill>
                  <a:srgbClr val="00B050"/>
                </a:solidFill>
              </a:rPr>
              <a:t>Stage 2: Resample + FFT</a:t>
            </a:r>
            <a:r>
              <a:rPr lang="zh-CN" altLang="en-US" dirty="0">
                <a:solidFill>
                  <a:srgbClr val="00B050"/>
                </a:solidFill>
              </a:rPr>
              <a:t> </a:t>
            </a:r>
            <a:r>
              <a:rPr lang="en-US" altLang="zh-CN" dirty="0">
                <a:solidFill>
                  <a:srgbClr val="00B050"/>
                </a:solidFill>
              </a:rPr>
              <a:t>+</a:t>
            </a:r>
            <a:r>
              <a:rPr lang="zh-CN" altLang="en-US" dirty="0">
                <a:solidFill>
                  <a:srgbClr val="00B050"/>
                </a:solidFill>
              </a:rPr>
              <a:t> </a:t>
            </a:r>
            <a:r>
              <a:rPr lang="en-US" altLang="zh-CN" dirty="0">
                <a:solidFill>
                  <a:srgbClr val="00B050"/>
                </a:solidFill>
              </a:rPr>
              <a:t>detection</a:t>
            </a:r>
          </a:p>
          <a:p>
            <a:pPr lvl="2"/>
            <a:r>
              <a:rPr lang="en-US" dirty="0">
                <a:solidFill>
                  <a:srgbClr val="00B050"/>
                </a:solidFill>
              </a:rPr>
              <a:t>35 </a:t>
            </a:r>
            <a:r>
              <a:rPr lang="en-US" dirty="0" err="1">
                <a:solidFill>
                  <a:srgbClr val="00B050"/>
                </a:solidFill>
              </a:rPr>
              <a:t>mW</a:t>
            </a:r>
            <a:r>
              <a:rPr lang="en-US" dirty="0">
                <a:solidFill>
                  <a:srgbClr val="00B050"/>
                </a:solidFill>
              </a:rPr>
              <a:t>, 5% CPU</a:t>
            </a:r>
          </a:p>
          <a:p>
            <a:r>
              <a:rPr lang="en-US" sz="2400" dirty="0"/>
              <a:t>Segmentation</a:t>
            </a:r>
          </a:p>
          <a:p>
            <a:pPr lvl="1"/>
            <a:r>
              <a:rPr lang="en-US" dirty="0"/>
              <a:t>2~8 s duration for each VUI response</a:t>
            </a:r>
          </a:p>
          <a:p>
            <a:pPr lvl="1"/>
            <a:r>
              <a:rPr lang="en-US" dirty="0"/>
              <a:t>16 KB per VUI response</a:t>
            </a:r>
          </a:p>
          <a:p>
            <a:pPr lvl="2"/>
            <a:endParaRPr lang="en-US" sz="2400" dirty="0"/>
          </a:p>
        </p:txBody>
      </p:sp>
      <p:sp>
        <p:nvSpPr>
          <p:cNvPr id="15" name="Rectangle 14">
            <a:extLst>
              <a:ext uri="{FF2B5EF4-FFF2-40B4-BE49-F238E27FC236}">
                <a16:creationId xmlns:a16="http://schemas.microsoft.com/office/drawing/2014/main" id="{F003855E-9FCD-1BDE-BC23-03E72910DB6A}"/>
              </a:ext>
            </a:extLst>
          </p:cNvPr>
          <p:cNvSpPr/>
          <p:nvPr/>
        </p:nvSpPr>
        <p:spPr>
          <a:xfrm>
            <a:off x="9510834" y="2568678"/>
            <a:ext cx="1594170" cy="55587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96D5F2D-9C47-0292-B68C-CE9C98859983}"/>
              </a:ext>
            </a:extLst>
          </p:cNvPr>
          <p:cNvSpPr/>
          <p:nvPr/>
        </p:nvSpPr>
        <p:spPr>
          <a:xfrm>
            <a:off x="9510834" y="3242248"/>
            <a:ext cx="1594169" cy="1770427"/>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Tree>
    <p:extLst>
      <p:ext uri="{BB962C8B-B14F-4D97-AF65-F5344CB8AC3E}">
        <p14:creationId xmlns:p14="http://schemas.microsoft.com/office/powerpoint/2010/main" val="2679096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animBg="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A8A3D-39FD-C0CA-EDE2-51C6791512EF}"/>
              </a:ext>
            </a:extLst>
          </p:cNvPr>
          <p:cNvSpPr>
            <a:spLocks noGrp="1"/>
          </p:cNvSpPr>
          <p:nvPr>
            <p:ph type="title"/>
          </p:nvPr>
        </p:nvSpPr>
        <p:spPr/>
        <p:txBody>
          <a:bodyPr>
            <a:normAutofit/>
          </a:bodyPr>
          <a:lstStyle/>
          <a:p>
            <a:r>
              <a:rPr lang="en-US" altLang="zh-CN" b="1" dirty="0">
                <a:latin typeface="+mn-lt"/>
              </a:rPr>
              <a:t>Offline Identify VUI Responses</a:t>
            </a:r>
            <a:endParaRPr lang="en-US" dirty="0"/>
          </a:p>
        </p:txBody>
      </p:sp>
      <p:sp>
        <p:nvSpPr>
          <p:cNvPr id="3" name="Content Placeholder 2">
            <a:extLst>
              <a:ext uri="{FF2B5EF4-FFF2-40B4-BE49-F238E27FC236}">
                <a16:creationId xmlns:a16="http://schemas.microsoft.com/office/drawing/2014/main" id="{C74CCFC5-9C07-4DB1-A7D6-58DC00488838}"/>
              </a:ext>
            </a:extLst>
          </p:cNvPr>
          <p:cNvSpPr>
            <a:spLocks noGrp="1"/>
          </p:cNvSpPr>
          <p:nvPr>
            <p:ph idx="1"/>
          </p:nvPr>
        </p:nvSpPr>
        <p:spPr>
          <a:xfrm>
            <a:off x="838200" y="1825625"/>
            <a:ext cx="10515600" cy="620120"/>
          </a:xfrm>
        </p:spPr>
        <p:txBody>
          <a:bodyPr/>
          <a:lstStyle/>
          <a:p>
            <a:pPr marL="0" indent="0">
              <a:buNone/>
            </a:pPr>
            <a:r>
              <a:rPr lang="en-US" dirty="0"/>
              <a:t>Motivation: Identify the VUI response-induced MSS.</a:t>
            </a:r>
          </a:p>
        </p:txBody>
      </p:sp>
      <p:sp>
        <p:nvSpPr>
          <p:cNvPr id="4" name="Slide Number Placeholder 3">
            <a:extLst>
              <a:ext uri="{FF2B5EF4-FFF2-40B4-BE49-F238E27FC236}">
                <a16:creationId xmlns:a16="http://schemas.microsoft.com/office/drawing/2014/main" id="{B1C8B60B-7802-4B37-248D-E082950015CD}"/>
              </a:ext>
            </a:extLst>
          </p:cNvPr>
          <p:cNvSpPr>
            <a:spLocks noGrp="1"/>
          </p:cNvSpPr>
          <p:nvPr>
            <p:ph type="sldNum" sz="quarter" idx="12"/>
          </p:nvPr>
        </p:nvSpPr>
        <p:spPr/>
        <p:txBody>
          <a:bodyPr/>
          <a:lstStyle/>
          <a:p>
            <a:fld id="{8C2007DB-4D60-504E-99B5-33AD8DD28A36}" type="slidenum">
              <a:rPr kumimoji="1" lang="zh-CN" altLang="en-US" smtClean="0"/>
              <a:t>28</a:t>
            </a:fld>
            <a:endParaRPr kumimoji="1" lang="zh-CN" altLang="en-US"/>
          </a:p>
        </p:txBody>
      </p:sp>
      <p:sp>
        <p:nvSpPr>
          <p:cNvPr id="6" name="TextBox 5">
            <a:extLst>
              <a:ext uri="{FF2B5EF4-FFF2-40B4-BE49-F238E27FC236}">
                <a16:creationId xmlns:a16="http://schemas.microsoft.com/office/drawing/2014/main" id="{73A15475-7C3B-47AD-99DB-A7AC8A6C6D52}"/>
              </a:ext>
            </a:extLst>
          </p:cNvPr>
          <p:cNvSpPr txBox="1"/>
          <p:nvPr/>
        </p:nvSpPr>
        <p:spPr>
          <a:xfrm>
            <a:off x="838199" y="2445745"/>
            <a:ext cx="8415969" cy="523220"/>
          </a:xfrm>
          <a:prstGeom prst="rect">
            <a:avLst/>
          </a:prstGeom>
          <a:noFill/>
        </p:spPr>
        <p:txBody>
          <a:bodyPr wrap="square">
            <a:spAutoFit/>
          </a:bodyPr>
          <a:lstStyle/>
          <a:p>
            <a:pPr marL="0" indent="0">
              <a:buNone/>
            </a:pPr>
            <a:r>
              <a:rPr lang="en-US" sz="2800" dirty="0"/>
              <a:t>Assumption</a:t>
            </a:r>
            <a:r>
              <a:rPr lang="en-US" altLang="zh-CN" sz="2800" dirty="0"/>
              <a:t>: VUIs only has a limited set of voice profiles.</a:t>
            </a:r>
          </a:p>
        </p:txBody>
      </p:sp>
      <p:pic>
        <p:nvPicPr>
          <p:cNvPr id="7" name="Picture 6">
            <a:extLst>
              <a:ext uri="{FF2B5EF4-FFF2-40B4-BE49-F238E27FC236}">
                <a16:creationId xmlns:a16="http://schemas.microsoft.com/office/drawing/2014/main" id="{1E562D78-96EF-B708-F22E-9157A88436E8}"/>
              </a:ext>
            </a:extLst>
          </p:cNvPr>
          <p:cNvPicPr>
            <a:picLocks noChangeAspect="1"/>
          </p:cNvPicPr>
          <p:nvPr/>
        </p:nvPicPr>
        <p:blipFill>
          <a:blip r:embed="rId3"/>
          <a:stretch>
            <a:fillRect/>
          </a:stretch>
        </p:blipFill>
        <p:spPr>
          <a:xfrm>
            <a:off x="6096000" y="3041439"/>
            <a:ext cx="5541771" cy="3497473"/>
          </a:xfrm>
          <a:prstGeom prst="rect">
            <a:avLst/>
          </a:prstGeom>
        </p:spPr>
      </p:pic>
      <p:sp>
        <p:nvSpPr>
          <p:cNvPr id="8" name="Content Placeholder 2">
            <a:extLst>
              <a:ext uri="{FF2B5EF4-FFF2-40B4-BE49-F238E27FC236}">
                <a16:creationId xmlns:a16="http://schemas.microsoft.com/office/drawing/2014/main" id="{BDDE0F47-0CBA-A1E6-6334-53481DC3C746}"/>
              </a:ext>
            </a:extLst>
          </p:cNvPr>
          <p:cNvSpPr txBox="1">
            <a:spLocks/>
          </p:cNvSpPr>
          <p:nvPr/>
        </p:nvSpPr>
        <p:spPr>
          <a:xfrm>
            <a:off x="838199" y="4176275"/>
            <a:ext cx="4868537" cy="11338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dirty="0"/>
              <a:t>Solution: </a:t>
            </a:r>
            <a:r>
              <a:rPr lang="en-US" b="1" i="1" dirty="0"/>
              <a:t>Lightweight voice identification DNN models</a:t>
            </a:r>
            <a:r>
              <a:rPr lang="en-US" dirty="0"/>
              <a:t>.</a:t>
            </a:r>
          </a:p>
        </p:txBody>
      </p:sp>
    </p:spTree>
    <p:extLst>
      <p:ext uri="{BB962C8B-B14F-4D97-AF65-F5344CB8AC3E}">
        <p14:creationId xmlns:p14="http://schemas.microsoft.com/office/powerpoint/2010/main" val="1833853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1095D-4FD8-D23D-DB0A-F3712D67D6D3}"/>
              </a:ext>
            </a:extLst>
          </p:cNvPr>
          <p:cNvSpPr>
            <a:spLocks noGrp="1"/>
          </p:cNvSpPr>
          <p:nvPr>
            <p:ph type="title"/>
          </p:nvPr>
        </p:nvSpPr>
        <p:spPr/>
        <p:txBody>
          <a:bodyPr/>
          <a:lstStyle/>
          <a:p>
            <a:r>
              <a:rPr lang="en-US" b="1" dirty="0">
                <a:latin typeface="+mn-lt"/>
              </a:rPr>
              <a:t>Evaluation: </a:t>
            </a:r>
            <a:r>
              <a:rPr lang="en-US" b="1" dirty="0">
                <a:latin typeface="Calibri" panose="020F0502020204030204" pitchFamily="34" charset="0"/>
                <a:cs typeface="Calibri" panose="020F0502020204030204" pitchFamily="34" charset="0"/>
              </a:rPr>
              <a:t>Detect, Segment, and Identify VUI Responses</a:t>
            </a:r>
            <a:endParaRPr lang="en-US" b="1" dirty="0">
              <a:latin typeface="+mn-lt"/>
            </a:endParaRPr>
          </a:p>
        </p:txBody>
      </p:sp>
      <p:sp>
        <p:nvSpPr>
          <p:cNvPr id="3" name="Content Placeholder 2">
            <a:extLst>
              <a:ext uri="{FF2B5EF4-FFF2-40B4-BE49-F238E27FC236}">
                <a16:creationId xmlns:a16="http://schemas.microsoft.com/office/drawing/2014/main" id="{2B09D8B3-9606-1D03-19B4-B40B84396F14}"/>
              </a:ext>
            </a:extLst>
          </p:cNvPr>
          <p:cNvSpPr>
            <a:spLocks noGrp="1"/>
          </p:cNvSpPr>
          <p:nvPr>
            <p:ph idx="1"/>
          </p:nvPr>
        </p:nvSpPr>
        <p:spPr>
          <a:xfrm>
            <a:off x="764988" y="4348648"/>
            <a:ext cx="10174996" cy="466911"/>
          </a:xfrm>
        </p:spPr>
        <p:txBody>
          <a:bodyPr>
            <a:normAutofit lnSpcReduction="10000"/>
          </a:bodyPr>
          <a:lstStyle/>
          <a:p>
            <a:pPr marL="0" indent="0">
              <a:buNone/>
            </a:pPr>
            <a:r>
              <a:rPr lang="en-US" dirty="0"/>
              <a:t>An average 3.5% EER for different voices</a:t>
            </a:r>
          </a:p>
        </p:txBody>
      </p:sp>
      <p:sp>
        <p:nvSpPr>
          <p:cNvPr id="4" name="Slide Number Placeholder 3">
            <a:extLst>
              <a:ext uri="{FF2B5EF4-FFF2-40B4-BE49-F238E27FC236}">
                <a16:creationId xmlns:a16="http://schemas.microsoft.com/office/drawing/2014/main" id="{8E3DF8C3-19AF-0D40-6095-3C86395A777A}"/>
              </a:ext>
            </a:extLst>
          </p:cNvPr>
          <p:cNvSpPr>
            <a:spLocks noGrp="1"/>
          </p:cNvSpPr>
          <p:nvPr>
            <p:ph type="sldNum" sz="quarter" idx="12"/>
          </p:nvPr>
        </p:nvSpPr>
        <p:spPr/>
        <p:txBody>
          <a:bodyPr/>
          <a:lstStyle/>
          <a:p>
            <a:fld id="{8C2007DB-4D60-504E-99B5-33AD8DD28A36}" type="slidenum">
              <a:rPr kumimoji="1" lang="zh-CN" altLang="en-US" smtClean="0"/>
              <a:t>29</a:t>
            </a:fld>
            <a:endParaRPr kumimoji="1" lang="zh-CN" altLang="en-US"/>
          </a:p>
        </p:txBody>
      </p:sp>
      <p:pic>
        <p:nvPicPr>
          <p:cNvPr id="5" name="Picture 4">
            <a:extLst>
              <a:ext uri="{FF2B5EF4-FFF2-40B4-BE49-F238E27FC236}">
                <a16:creationId xmlns:a16="http://schemas.microsoft.com/office/drawing/2014/main" id="{2DC51009-223B-B04B-D589-DAAE5D563768}"/>
              </a:ext>
            </a:extLst>
          </p:cNvPr>
          <p:cNvPicPr>
            <a:picLocks noChangeAspect="1"/>
          </p:cNvPicPr>
          <p:nvPr/>
        </p:nvPicPr>
        <p:blipFill>
          <a:blip r:embed="rId3"/>
          <a:stretch>
            <a:fillRect/>
          </a:stretch>
        </p:blipFill>
        <p:spPr>
          <a:xfrm>
            <a:off x="2422007" y="2184405"/>
            <a:ext cx="7188200" cy="2070100"/>
          </a:xfrm>
          <a:prstGeom prst="rect">
            <a:avLst/>
          </a:prstGeom>
        </p:spPr>
      </p:pic>
      <p:sp>
        <p:nvSpPr>
          <p:cNvPr id="8" name="Content Placeholder 2">
            <a:extLst>
              <a:ext uri="{FF2B5EF4-FFF2-40B4-BE49-F238E27FC236}">
                <a16:creationId xmlns:a16="http://schemas.microsoft.com/office/drawing/2014/main" id="{93D28069-8CB6-04DC-D295-30CD7FBDE602}"/>
              </a:ext>
            </a:extLst>
          </p:cNvPr>
          <p:cNvSpPr txBox="1">
            <a:spLocks/>
          </p:cNvSpPr>
          <p:nvPr/>
        </p:nvSpPr>
        <p:spPr>
          <a:xfrm>
            <a:off x="742720" y="1690688"/>
            <a:ext cx="11093067" cy="15608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Equal Error Rate (EER) </a:t>
            </a:r>
            <a:r>
              <a:rPr lang="en-US" dirty="0">
                <a:sym typeface="Wingdings" pitchFamily="2" charset="2"/>
              </a:rPr>
              <a:t> </a:t>
            </a:r>
            <a:r>
              <a:rPr lang="en-US" dirty="0"/>
              <a:t>both acceptance and rejection errors are equal.</a:t>
            </a:r>
          </a:p>
        </p:txBody>
      </p:sp>
      <p:graphicFrame>
        <p:nvGraphicFramePr>
          <p:cNvPr id="7" name="Table 60">
            <a:extLst>
              <a:ext uri="{FF2B5EF4-FFF2-40B4-BE49-F238E27FC236}">
                <a16:creationId xmlns:a16="http://schemas.microsoft.com/office/drawing/2014/main" id="{000A0A6D-365E-7D85-BB9B-2696CBDC5350}"/>
              </a:ext>
            </a:extLst>
          </p:cNvPr>
          <p:cNvGraphicFramePr>
            <a:graphicFrameLocks noGrp="1"/>
          </p:cNvGraphicFramePr>
          <p:nvPr>
            <p:extLst>
              <p:ext uri="{D42A27DB-BD31-4B8C-83A1-F6EECF244321}">
                <p14:modId xmlns:p14="http://schemas.microsoft.com/office/powerpoint/2010/main" val="1227786959"/>
              </p:ext>
            </p:extLst>
          </p:nvPr>
        </p:nvGraphicFramePr>
        <p:xfrm>
          <a:off x="1204330" y="5045392"/>
          <a:ext cx="9623553" cy="1493520"/>
        </p:xfrm>
        <a:graphic>
          <a:graphicData uri="http://schemas.openxmlformats.org/drawingml/2006/table">
            <a:tbl>
              <a:tblPr firstRow="1" bandRow="1">
                <a:tableStyleId>{073A0DAA-6AF3-43AB-8588-CEC1D06C72B9}</a:tableStyleId>
              </a:tblPr>
              <a:tblGrid>
                <a:gridCol w="2215325">
                  <a:extLst>
                    <a:ext uri="{9D8B030D-6E8A-4147-A177-3AD203B41FA5}">
                      <a16:colId xmlns:a16="http://schemas.microsoft.com/office/drawing/2014/main" val="3062495041"/>
                    </a:ext>
                  </a:extLst>
                </a:gridCol>
                <a:gridCol w="1852057">
                  <a:extLst>
                    <a:ext uri="{9D8B030D-6E8A-4147-A177-3AD203B41FA5}">
                      <a16:colId xmlns:a16="http://schemas.microsoft.com/office/drawing/2014/main" val="2884196177"/>
                    </a:ext>
                  </a:extLst>
                </a:gridCol>
                <a:gridCol w="1852057">
                  <a:extLst>
                    <a:ext uri="{9D8B030D-6E8A-4147-A177-3AD203B41FA5}">
                      <a16:colId xmlns:a16="http://schemas.microsoft.com/office/drawing/2014/main" val="104839784"/>
                    </a:ext>
                  </a:extLst>
                </a:gridCol>
                <a:gridCol w="1852057">
                  <a:extLst>
                    <a:ext uri="{9D8B030D-6E8A-4147-A177-3AD203B41FA5}">
                      <a16:colId xmlns:a16="http://schemas.microsoft.com/office/drawing/2014/main" val="4065633834"/>
                    </a:ext>
                  </a:extLst>
                </a:gridCol>
                <a:gridCol w="1852057">
                  <a:extLst>
                    <a:ext uri="{9D8B030D-6E8A-4147-A177-3AD203B41FA5}">
                      <a16:colId xmlns:a16="http://schemas.microsoft.com/office/drawing/2014/main" val="4066872939"/>
                    </a:ext>
                  </a:extLst>
                </a:gridCol>
              </a:tblGrid>
              <a:tr h="370840">
                <a:tc>
                  <a:txBody>
                    <a:bodyPr/>
                    <a:lstStyle/>
                    <a:p>
                      <a:pPr algn="ctr"/>
                      <a:endParaRPr lang="en-US" sz="2000" dirty="0"/>
                    </a:p>
                  </a:txBody>
                  <a:tcPr/>
                </a:tc>
                <a:tc>
                  <a:txBody>
                    <a:bodyPr/>
                    <a:lstStyle/>
                    <a:p>
                      <a:pPr algn="ctr"/>
                      <a:r>
                        <a:rPr lang="en-US" sz="2000" dirty="0"/>
                        <a:t>Mobile Data</a:t>
                      </a:r>
                    </a:p>
                  </a:txBody>
                  <a:tcPr/>
                </a:tc>
                <a:tc>
                  <a:txBody>
                    <a:bodyPr/>
                    <a:lstStyle/>
                    <a:p>
                      <a:pPr algn="ctr"/>
                      <a:r>
                        <a:rPr lang="en-US" sz="2000" dirty="0"/>
                        <a:t>Segment Memory</a:t>
                      </a:r>
                    </a:p>
                  </a:txBody>
                  <a:tcPr/>
                </a:tc>
                <a:tc>
                  <a:txBody>
                    <a:bodyPr/>
                    <a:lstStyle/>
                    <a:p>
                      <a:pPr algn="ctr"/>
                      <a:r>
                        <a:rPr lang="en-US" sz="2000" dirty="0"/>
                        <a:t>Peak CPU</a:t>
                      </a:r>
                    </a:p>
                  </a:txBody>
                  <a:tcPr/>
                </a:tc>
                <a:tc>
                  <a:txBody>
                    <a:bodyPr/>
                    <a:lstStyle/>
                    <a:p>
                      <a:pPr algn="ctr"/>
                      <a:r>
                        <a:rPr lang="en-US" sz="2000" dirty="0"/>
                        <a:t>Power</a:t>
                      </a:r>
                    </a:p>
                  </a:txBody>
                  <a:tcPr/>
                </a:tc>
                <a:extLst>
                  <a:ext uri="{0D108BD9-81ED-4DB2-BD59-A6C34878D82A}">
                    <a16:rowId xmlns:a16="http://schemas.microsoft.com/office/drawing/2014/main" val="3726377019"/>
                  </a:ext>
                </a:extLst>
              </a:tr>
              <a:tr h="370840">
                <a:tc>
                  <a:txBody>
                    <a:bodyPr/>
                    <a:lstStyle/>
                    <a:p>
                      <a:pPr algn="ctr"/>
                      <a:r>
                        <a:rPr lang="en-US" sz="2000" dirty="0"/>
                        <a:t>Cloud-based attack</a:t>
                      </a:r>
                    </a:p>
                  </a:txBody>
                  <a:tcPr/>
                </a:tc>
                <a:tc>
                  <a:txBody>
                    <a:bodyPr/>
                    <a:lstStyle/>
                    <a:p>
                      <a:pPr algn="ctr"/>
                      <a:r>
                        <a:rPr lang="en-US" sz="2000" dirty="0"/>
                        <a:t>100 KB/min</a:t>
                      </a:r>
                    </a:p>
                  </a:txBody>
                  <a:tcPr/>
                </a:tc>
                <a:tc>
                  <a:txBody>
                    <a:bodyPr/>
                    <a:lstStyle/>
                    <a:p>
                      <a:pPr algn="ctr"/>
                      <a:r>
                        <a:rPr lang="en-US" sz="2000" dirty="0"/>
                        <a:t>/</a:t>
                      </a:r>
                    </a:p>
                  </a:txBody>
                  <a:tcPr/>
                </a:tc>
                <a:tc>
                  <a:txBody>
                    <a:bodyPr/>
                    <a:lstStyle/>
                    <a:p>
                      <a:pPr algn="ctr"/>
                      <a:r>
                        <a:rPr lang="en-US" sz="2000" dirty="0"/>
                        <a:t>/</a:t>
                      </a:r>
                    </a:p>
                  </a:txBody>
                  <a:tcPr/>
                </a:tc>
                <a:tc>
                  <a:txBody>
                    <a:bodyPr/>
                    <a:lstStyle/>
                    <a:p>
                      <a:pPr algn="ctr"/>
                      <a:r>
                        <a:rPr lang="en-US" sz="2000" dirty="0"/>
                        <a:t>/</a:t>
                      </a:r>
                    </a:p>
                  </a:txBody>
                  <a:tcPr/>
                </a:tc>
                <a:extLst>
                  <a:ext uri="{0D108BD9-81ED-4DB2-BD59-A6C34878D82A}">
                    <a16:rowId xmlns:a16="http://schemas.microsoft.com/office/drawing/2014/main" val="4245315348"/>
                  </a:ext>
                </a:extLst>
              </a:tr>
              <a:tr h="370840">
                <a:tc>
                  <a:txBody>
                    <a:bodyPr/>
                    <a:lstStyle/>
                    <a:p>
                      <a:pPr algn="ctr"/>
                      <a:r>
                        <a:rPr lang="en-US" sz="2000" dirty="0" err="1"/>
                        <a:t>StealthyIMU</a:t>
                      </a:r>
                      <a:endParaRPr lang="en-US" sz="2000" dirty="0"/>
                    </a:p>
                  </a:txBody>
                  <a:tcPr/>
                </a:tc>
                <a:tc>
                  <a:txBody>
                    <a:bodyPr/>
                    <a:lstStyle/>
                    <a:p>
                      <a:pPr algn="ctr"/>
                      <a:r>
                        <a:rPr lang="en-US" sz="2000"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16 KB/Seg</a:t>
                      </a:r>
                    </a:p>
                  </a:txBody>
                  <a:tcPr/>
                </a:tc>
                <a:tc>
                  <a:txBody>
                    <a:bodyPr/>
                    <a:lstStyle/>
                    <a:p>
                      <a:pPr algn="ctr"/>
                      <a:r>
                        <a:rPr lang="en-US" sz="2000" dirty="0"/>
                        <a:t>5%</a:t>
                      </a:r>
                    </a:p>
                  </a:txBody>
                  <a:tcPr/>
                </a:tc>
                <a:tc>
                  <a:txBody>
                    <a:bodyPr/>
                    <a:lstStyle/>
                    <a:p>
                      <a:pPr algn="ctr"/>
                      <a:r>
                        <a:rPr lang="en-US" sz="2000" dirty="0"/>
                        <a:t>35mW</a:t>
                      </a:r>
                    </a:p>
                  </a:txBody>
                  <a:tcPr/>
                </a:tc>
                <a:extLst>
                  <a:ext uri="{0D108BD9-81ED-4DB2-BD59-A6C34878D82A}">
                    <a16:rowId xmlns:a16="http://schemas.microsoft.com/office/drawing/2014/main" val="3243059550"/>
                  </a:ext>
                </a:extLst>
              </a:tr>
            </a:tbl>
          </a:graphicData>
        </a:graphic>
      </p:graphicFrame>
    </p:spTree>
    <p:extLst>
      <p:ext uri="{BB962C8B-B14F-4D97-AF65-F5344CB8AC3E}">
        <p14:creationId xmlns:p14="http://schemas.microsoft.com/office/powerpoint/2010/main" val="2082038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918B7-F3FB-B87F-2864-640BF32E1CC6}"/>
              </a:ext>
            </a:extLst>
          </p:cNvPr>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Limitations of Prior works</a:t>
            </a:r>
          </a:p>
        </p:txBody>
      </p:sp>
      <p:sp>
        <p:nvSpPr>
          <p:cNvPr id="4" name="Slide Number Placeholder 3">
            <a:extLst>
              <a:ext uri="{FF2B5EF4-FFF2-40B4-BE49-F238E27FC236}">
                <a16:creationId xmlns:a16="http://schemas.microsoft.com/office/drawing/2014/main" id="{887863C5-6FC9-DC8B-D227-8BDE2878CA17}"/>
              </a:ext>
            </a:extLst>
          </p:cNvPr>
          <p:cNvSpPr>
            <a:spLocks noGrp="1"/>
          </p:cNvSpPr>
          <p:nvPr>
            <p:ph type="sldNum" sz="quarter" idx="12"/>
          </p:nvPr>
        </p:nvSpPr>
        <p:spPr/>
        <p:txBody>
          <a:bodyPr/>
          <a:lstStyle/>
          <a:p>
            <a:fld id="{8C2007DB-4D60-504E-99B5-33AD8DD28A36}" type="slidenum">
              <a:rPr kumimoji="1" lang="zh-CN" altLang="en-US" smtClean="0"/>
              <a:t>3</a:t>
            </a:fld>
            <a:endParaRPr kumimoji="1" lang="zh-CN" altLang="en-US"/>
          </a:p>
        </p:txBody>
      </p:sp>
      <p:sp>
        <p:nvSpPr>
          <p:cNvPr id="112" name="TextBox 111">
            <a:extLst>
              <a:ext uri="{FF2B5EF4-FFF2-40B4-BE49-F238E27FC236}">
                <a16:creationId xmlns:a16="http://schemas.microsoft.com/office/drawing/2014/main" id="{B9C69979-DB63-F6A6-D0AA-129074DE6910}"/>
              </a:ext>
            </a:extLst>
          </p:cNvPr>
          <p:cNvSpPr txBox="1"/>
          <p:nvPr/>
        </p:nvSpPr>
        <p:spPr>
          <a:xfrm>
            <a:off x="1268172" y="2510982"/>
            <a:ext cx="4578928" cy="2251065"/>
          </a:xfrm>
          <a:prstGeom prst="rect">
            <a:avLst/>
          </a:prstGeom>
          <a:noFill/>
        </p:spPr>
        <p:txBody>
          <a:bodyPr wrap="square" rtlCol="0">
            <a:spAutoFit/>
          </a:bodyPr>
          <a:lstStyle/>
          <a:p>
            <a:pPr>
              <a:lnSpc>
                <a:spcPct val="150000"/>
              </a:lnSpc>
            </a:pPr>
            <a:r>
              <a:rPr lang="en-US" sz="2400" dirty="0"/>
              <a:t>Motion Sensor:</a:t>
            </a:r>
          </a:p>
          <a:p>
            <a:pPr marL="342900" indent="-342900">
              <a:lnSpc>
                <a:spcPct val="150000"/>
              </a:lnSpc>
              <a:buFont typeface="Arial" panose="020B0604020202020204" pitchFamily="34" charset="0"/>
              <a:buChar char="•"/>
            </a:pPr>
            <a:r>
              <a:rPr lang="en-US" sz="2400" dirty="0"/>
              <a:t>Low sampling rate (&lt;= 500 Hz)</a:t>
            </a:r>
          </a:p>
          <a:p>
            <a:pPr marL="342900" indent="-342900">
              <a:lnSpc>
                <a:spcPct val="150000"/>
              </a:lnSpc>
              <a:buFont typeface="Arial" panose="020B0604020202020204" pitchFamily="34" charset="0"/>
              <a:buChar char="•"/>
            </a:pPr>
            <a:r>
              <a:rPr lang="en-US" sz="2400" dirty="0"/>
              <a:t>Low Signal-to-Noise Ratio (SNR)</a:t>
            </a:r>
          </a:p>
          <a:p>
            <a:pPr marL="342900" indent="-342900">
              <a:lnSpc>
                <a:spcPct val="150000"/>
              </a:lnSpc>
              <a:buFont typeface="Arial" panose="020B0604020202020204" pitchFamily="34" charset="0"/>
              <a:buChar char="•"/>
            </a:pPr>
            <a:r>
              <a:rPr lang="en-US" sz="2400" dirty="0"/>
              <a:t>Additional interference </a:t>
            </a:r>
          </a:p>
        </p:txBody>
      </p:sp>
      <p:pic>
        <p:nvPicPr>
          <p:cNvPr id="120" name="Google Shape;470;p31" descr="Accelerometer Icon #69895 - Free Icons Library">
            <a:extLst>
              <a:ext uri="{FF2B5EF4-FFF2-40B4-BE49-F238E27FC236}">
                <a16:creationId xmlns:a16="http://schemas.microsoft.com/office/drawing/2014/main" id="{5368BA12-DCB6-66F8-0E58-BEA4D686559B}"/>
              </a:ext>
            </a:extLst>
          </p:cNvPr>
          <p:cNvPicPr preferRelativeResize="0"/>
          <p:nvPr/>
        </p:nvPicPr>
        <p:blipFill rotWithShape="1">
          <a:blip r:embed="rId3">
            <a:alphaModFix/>
          </a:blip>
          <a:srcRect/>
          <a:stretch/>
        </p:blipFill>
        <p:spPr>
          <a:xfrm>
            <a:off x="555672" y="2606808"/>
            <a:ext cx="565056" cy="565056"/>
          </a:xfrm>
          <a:prstGeom prst="rect">
            <a:avLst/>
          </a:prstGeom>
          <a:noFill/>
          <a:ln>
            <a:noFill/>
          </a:ln>
        </p:spPr>
      </p:pic>
      <p:sp>
        <p:nvSpPr>
          <p:cNvPr id="3" name="Content Placeholder 2">
            <a:extLst>
              <a:ext uri="{FF2B5EF4-FFF2-40B4-BE49-F238E27FC236}">
                <a16:creationId xmlns:a16="http://schemas.microsoft.com/office/drawing/2014/main" id="{83D37522-2B3F-7108-270E-643EEBBE8A23}"/>
              </a:ext>
            </a:extLst>
          </p:cNvPr>
          <p:cNvSpPr>
            <a:spLocks noGrp="1"/>
          </p:cNvSpPr>
          <p:nvPr>
            <p:ph idx="1"/>
          </p:nvPr>
        </p:nvSpPr>
        <p:spPr>
          <a:xfrm>
            <a:off x="6705599" y="1431202"/>
            <a:ext cx="4351318" cy="2150804"/>
          </a:xfrm>
        </p:spPr>
        <p:txBody>
          <a:bodyPr>
            <a:normAutofit lnSpcReduction="10000"/>
          </a:bodyPr>
          <a:lstStyle/>
          <a:p>
            <a:pPr marL="0" indent="0">
              <a:lnSpc>
                <a:spcPct val="100000"/>
              </a:lnSpc>
              <a:buNone/>
            </a:pPr>
            <a:r>
              <a:rPr lang="en-US" sz="2400" dirty="0"/>
              <a:t>Achieve </a:t>
            </a:r>
            <a:r>
              <a:rPr lang="en-US" sz="2400" i="1" dirty="0"/>
              <a:t>low-risk</a:t>
            </a:r>
            <a:r>
              <a:rPr lang="en-US" sz="2400" dirty="0"/>
              <a:t> task</a:t>
            </a:r>
          </a:p>
          <a:p>
            <a:pPr marL="342900" indent="-342900">
              <a:lnSpc>
                <a:spcPct val="100000"/>
              </a:lnSpc>
              <a:buFont typeface="Arial" panose="020B0604020202020204" pitchFamily="34" charset="0"/>
              <a:buChar char="•"/>
            </a:pPr>
            <a:r>
              <a:rPr lang="en-US" sz="2400" dirty="0"/>
              <a:t>Classifying a small set of digits and hot words [2,3]</a:t>
            </a:r>
          </a:p>
          <a:p>
            <a:pPr marL="342900" indent="-342900">
              <a:lnSpc>
                <a:spcPct val="100000"/>
              </a:lnSpc>
              <a:buFont typeface="Arial" panose="020B0604020202020204" pitchFamily="34" charset="0"/>
              <a:buChar char="•"/>
            </a:pPr>
            <a:r>
              <a:rPr lang="en-US" sz="2400" dirty="0"/>
              <a:t>Partially recover the speech signals [4]</a:t>
            </a:r>
          </a:p>
          <a:p>
            <a:pPr marL="0" indent="0">
              <a:lnSpc>
                <a:spcPct val="100000"/>
              </a:lnSpc>
              <a:buNone/>
            </a:pPr>
            <a:endParaRPr lang="en-US" sz="2400" dirty="0"/>
          </a:p>
          <a:p>
            <a:endParaRPr lang="en-US" sz="2400" dirty="0"/>
          </a:p>
        </p:txBody>
      </p:sp>
      <p:sp>
        <p:nvSpPr>
          <p:cNvPr id="5" name="Content Placeholder 2">
            <a:extLst>
              <a:ext uri="{FF2B5EF4-FFF2-40B4-BE49-F238E27FC236}">
                <a16:creationId xmlns:a16="http://schemas.microsoft.com/office/drawing/2014/main" id="{50425131-3752-5B18-8DDA-202CA6E46416}"/>
              </a:ext>
            </a:extLst>
          </p:cNvPr>
          <p:cNvSpPr txBox="1">
            <a:spLocks/>
          </p:cNvSpPr>
          <p:nvPr/>
        </p:nvSpPr>
        <p:spPr>
          <a:xfrm>
            <a:off x="6705599" y="3636515"/>
            <a:ext cx="4648201" cy="22401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None/>
            </a:pPr>
            <a:r>
              <a:rPr lang="en-US" sz="2400" dirty="0"/>
              <a:t>In </a:t>
            </a:r>
            <a:r>
              <a:rPr lang="en-US" sz="2400" i="1" dirty="0"/>
              <a:t>ideal scenario</a:t>
            </a:r>
          </a:p>
          <a:p>
            <a:pPr>
              <a:lnSpc>
                <a:spcPct val="100000"/>
              </a:lnSpc>
            </a:pPr>
            <a:r>
              <a:rPr lang="en-US" sz="2400" dirty="0"/>
              <a:t>Small number of users in the dataset (&lt;20 users) [2][3][4]</a:t>
            </a:r>
          </a:p>
          <a:p>
            <a:pPr>
              <a:lnSpc>
                <a:spcPct val="100000"/>
              </a:lnSpc>
            </a:pPr>
            <a:r>
              <a:rPr lang="en-US" sz="2400" dirty="0"/>
              <a:t>Training and testing with the same group of users [2][3][4]</a:t>
            </a:r>
          </a:p>
        </p:txBody>
      </p:sp>
      <p:sp>
        <p:nvSpPr>
          <p:cNvPr id="6" name="Google Shape;118;p4">
            <a:extLst>
              <a:ext uri="{FF2B5EF4-FFF2-40B4-BE49-F238E27FC236}">
                <a16:creationId xmlns:a16="http://schemas.microsoft.com/office/drawing/2014/main" id="{66141114-2F0E-F371-437C-3A6B1B721F4E}"/>
              </a:ext>
            </a:extLst>
          </p:cNvPr>
          <p:cNvSpPr txBox="1"/>
          <p:nvPr/>
        </p:nvSpPr>
        <p:spPr>
          <a:xfrm>
            <a:off x="127612" y="6062008"/>
            <a:ext cx="11438977" cy="8617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chemeClr val="dk1"/>
                </a:solidFill>
                <a:latin typeface="Calibri"/>
                <a:ea typeface="Calibri"/>
                <a:cs typeface="Calibri"/>
                <a:sym typeface="Calibri"/>
              </a:rPr>
              <a:t>[2] Learning-based practical smartphone eavesdropping with built-in accelerometer, NDSS’20</a:t>
            </a:r>
            <a:endParaRPr dirty="0"/>
          </a:p>
          <a:p>
            <a:pPr lvl="0"/>
            <a:r>
              <a:rPr lang="en-US" sz="1600" dirty="0">
                <a:solidFill>
                  <a:schemeClr val="dk1"/>
                </a:solidFill>
                <a:latin typeface="Calibri"/>
                <a:ea typeface="Calibri"/>
                <a:cs typeface="Calibri"/>
                <a:sym typeface="Calibri"/>
              </a:rPr>
              <a:t>[3] </a:t>
            </a:r>
            <a:r>
              <a:rPr lang="en-US" sz="1600" dirty="0" err="1">
                <a:solidFill>
                  <a:schemeClr val="dk1"/>
                </a:solidFill>
                <a:latin typeface="Calibri"/>
                <a:ea typeface="Calibri"/>
                <a:cs typeface="Calibri"/>
                <a:sym typeface="Calibri"/>
              </a:rPr>
              <a:t>Spearphone</a:t>
            </a:r>
            <a:r>
              <a:rPr lang="en-US" sz="1600" dirty="0">
                <a:solidFill>
                  <a:schemeClr val="dk1"/>
                </a:solidFill>
                <a:latin typeface="Calibri"/>
                <a:ea typeface="Calibri"/>
                <a:cs typeface="Calibri"/>
                <a:sym typeface="Calibri"/>
              </a:rPr>
              <a:t>: a lightweight speech privacy exploit via accelerometer-sensed reverberations from Smartphone loudspeakers, WiSec’21</a:t>
            </a:r>
          </a:p>
          <a:p>
            <a:pPr lvl="0"/>
            <a:r>
              <a:rPr lang="en-US" sz="1600" dirty="0">
                <a:solidFill>
                  <a:schemeClr val="dk1"/>
                </a:solidFill>
                <a:latin typeface="Calibri"/>
                <a:cs typeface="Calibri"/>
                <a:sym typeface="Calibri"/>
              </a:rPr>
              <a:t>[4] </a:t>
            </a:r>
            <a:r>
              <a:rPr lang="en-US" sz="1600" dirty="0" err="1"/>
              <a:t>AccEar</a:t>
            </a:r>
            <a:r>
              <a:rPr lang="en-US" sz="1600" dirty="0"/>
              <a:t>: Accelerometer Acoustic Eavesdropping with Unconstrained Vocabulary, S&amp;P’22</a:t>
            </a:r>
            <a:endParaRPr lang="en-US" sz="16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91053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35293-3A2B-076C-B658-E935B022087F}"/>
              </a:ext>
            </a:extLst>
          </p:cNvPr>
          <p:cNvSpPr>
            <a:spLocks noGrp="1"/>
          </p:cNvSpPr>
          <p:nvPr>
            <p:ph type="title"/>
          </p:nvPr>
        </p:nvSpPr>
        <p:spPr/>
        <p:txBody>
          <a:bodyPr/>
          <a:lstStyle/>
          <a:p>
            <a:r>
              <a:rPr lang="en-US" b="1" dirty="0">
                <a:latin typeface="+mn-lt"/>
              </a:rPr>
              <a:t>MSS</a:t>
            </a:r>
            <a:r>
              <a:rPr lang="zh-CN" altLang="en-US" b="1" dirty="0">
                <a:latin typeface="+mn-lt"/>
              </a:rPr>
              <a:t> </a:t>
            </a:r>
            <a:r>
              <a:rPr lang="en-US" altLang="zh-CN" b="1" dirty="0">
                <a:latin typeface="+mn-lt"/>
              </a:rPr>
              <a:t>and</a:t>
            </a:r>
            <a:r>
              <a:rPr lang="zh-CN" altLang="en-US" b="1" dirty="0">
                <a:latin typeface="+mn-lt"/>
              </a:rPr>
              <a:t> </a:t>
            </a:r>
            <a:r>
              <a:rPr lang="en-US" altLang="zh-CN" b="1" dirty="0">
                <a:latin typeface="+mn-lt"/>
              </a:rPr>
              <a:t>Corresponding</a:t>
            </a:r>
            <a:r>
              <a:rPr lang="zh-CN" altLang="en-US" b="1" dirty="0">
                <a:latin typeface="+mn-lt"/>
              </a:rPr>
              <a:t> </a:t>
            </a:r>
            <a:r>
              <a:rPr lang="en-US" altLang="zh-CN" b="1" dirty="0">
                <a:latin typeface="+mn-lt"/>
              </a:rPr>
              <a:t>Speech</a:t>
            </a:r>
            <a:r>
              <a:rPr lang="zh-CN" altLang="en-US" b="1" dirty="0">
                <a:latin typeface="+mn-lt"/>
              </a:rPr>
              <a:t> </a:t>
            </a:r>
            <a:r>
              <a:rPr lang="en-US" altLang="zh-CN" b="1" dirty="0">
                <a:latin typeface="+mn-lt"/>
              </a:rPr>
              <a:t>Collection</a:t>
            </a:r>
            <a:endParaRPr lang="en-US" dirty="0"/>
          </a:p>
        </p:txBody>
      </p:sp>
      <p:sp>
        <p:nvSpPr>
          <p:cNvPr id="4" name="Slide Number Placeholder 3">
            <a:extLst>
              <a:ext uri="{FF2B5EF4-FFF2-40B4-BE49-F238E27FC236}">
                <a16:creationId xmlns:a16="http://schemas.microsoft.com/office/drawing/2014/main" id="{1D9E2B88-2DD7-E814-34A8-9D63643273C2}"/>
              </a:ext>
            </a:extLst>
          </p:cNvPr>
          <p:cNvSpPr>
            <a:spLocks noGrp="1"/>
          </p:cNvSpPr>
          <p:nvPr>
            <p:ph type="sldNum" sz="quarter" idx="12"/>
          </p:nvPr>
        </p:nvSpPr>
        <p:spPr/>
        <p:txBody>
          <a:bodyPr/>
          <a:lstStyle/>
          <a:p>
            <a:fld id="{8C2007DB-4D60-504E-99B5-33AD8DD28A36}" type="slidenum">
              <a:rPr kumimoji="1" lang="zh-CN" altLang="en-US" smtClean="0"/>
              <a:t>30</a:t>
            </a:fld>
            <a:endParaRPr kumimoji="1" lang="zh-CN" alt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213EF41-2849-80B2-24A4-327FB6AC6D3E}"/>
                  </a:ext>
                </a:extLst>
              </p:cNvPr>
              <p:cNvSpPr txBox="1"/>
              <p:nvPr/>
            </p:nvSpPr>
            <p:spPr>
              <a:xfrm>
                <a:off x="2434094" y="2808779"/>
                <a:ext cx="1900052" cy="52322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m:rPr>
                              <m:sty m:val="p"/>
                            </m:rPr>
                            <a:rPr lang="en-US" sz="2800" i="1">
                              <a:latin typeface="Cambria Math" panose="02040503050406030204" pitchFamily="18" charset="0"/>
                            </a:rPr>
                            <m:t>Q</m:t>
                          </m:r>
                        </m:e>
                        <m:sub>
                          <m:r>
                            <a:rPr lang="en-US" sz="2800" b="0" i="1" smtClean="0">
                              <a:latin typeface="Cambria Math" panose="02040503050406030204" pitchFamily="18" charset="0"/>
                            </a:rPr>
                            <m:t>𝑖</m:t>
                          </m:r>
                        </m:sub>
                      </m:sSub>
                    </m:oMath>
                  </m:oMathPara>
                </a14:m>
                <a:endParaRPr lang="en-US" sz="2800" dirty="0"/>
              </a:p>
            </p:txBody>
          </p:sp>
        </mc:Choice>
        <mc:Fallback xmlns="">
          <p:sp>
            <p:nvSpPr>
              <p:cNvPr id="5" name="TextBox 4">
                <a:extLst>
                  <a:ext uri="{FF2B5EF4-FFF2-40B4-BE49-F238E27FC236}">
                    <a16:creationId xmlns:a16="http://schemas.microsoft.com/office/drawing/2014/main" id="{B213EF41-2849-80B2-24A4-327FB6AC6D3E}"/>
                  </a:ext>
                </a:extLst>
              </p:cNvPr>
              <p:cNvSpPr txBox="1">
                <a:spLocks noRot="1" noChangeAspect="1" noMove="1" noResize="1" noEditPoints="1" noAdjustHandles="1" noChangeArrowheads="1" noChangeShapeType="1" noTextEdit="1"/>
              </p:cNvSpPr>
              <p:nvPr/>
            </p:nvSpPr>
            <p:spPr>
              <a:xfrm>
                <a:off x="2434094" y="2808779"/>
                <a:ext cx="1900052" cy="523220"/>
              </a:xfrm>
              <a:prstGeom prst="rect">
                <a:avLst/>
              </a:prstGeom>
              <a:blipFill>
                <a:blip r:embed="rId3"/>
                <a:stretch>
                  <a:fillRect b="-11905"/>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A866ACE7-CCCE-A623-EFAE-1F9F71449B0A}"/>
              </a:ext>
            </a:extLst>
          </p:cNvPr>
          <p:cNvSpPr txBox="1"/>
          <p:nvPr/>
        </p:nvSpPr>
        <p:spPr>
          <a:xfrm>
            <a:off x="1819724" y="2104455"/>
            <a:ext cx="3367596" cy="707886"/>
          </a:xfrm>
          <a:prstGeom prst="rect">
            <a:avLst/>
          </a:prstGeom>
          <a:noFill/>
        </p:spPr>
        <p:txBody>
          <a:bodyPr wrap="square" rtlCol="0">
            <a:spAutoFit/>
          </a:bodyPr>
          <a:lstStyle/>
          <a:p>
            <a:r>
              <a:rPr lang="en-US" sz="2000" dirty="0">
                <a:latin typeface="Arial" panose="020B0604020202020204" pitchFamily="34" charset="0"/>
              </a:rPr>
              <a:t>Set a reminder to </a:t>
            </a:r>
            <a:r>
              <a:rPr lang="en-US" sz="2000" b="1" i="1" dirty="0">
                <a:solidFill>
                  <a:srgbClr val="FF0000"/>
                </a:solidFill>
                <a:latin typeface="Arial" panose="020B0604020202020204" pitchFamily="34" charset="0"/>
              </a:rPr>
              <a:t>check my bank account </a:t>
            </a:r>
            <a:r>
              <a:rPr lang="en-US" sz="2000" b="1" i="1" dirty="0">
                <a:solidFill>
                  <a:srgbClr val="7030A0"/>
                </a:solidFill>
                <a:latin typeface="Arial" panose="020B0604020202020204" pitchFamily="34" charset="0"/>
              </a:rPr>
              <a:t>XXXX</a:t>
            </a:r>
            <a:r>
              <a:rPr lang="en-US" sz="2000" dirty="0">
                <a:latin typeface="Arial" panose="020B0604020202020204" pitchFamily="34" charset="0"/>
              </a:rPr>
              <a:t>.</a:t>
            </a:r>
            <a:endParaRPr lang="en-US" sz="2000" dirty="0"/>
          </a:p>
        </p:txBody>
      </p:sp>
      <p:cxnSp>
        <p:nvCxnSpPr>
          <p:cNvPr id="7" name="Straight Connector 6">
            <a:extLst>
              <a:ext uri="{FF2B5EF4-FFF2-40B4-BE49-F238E27FC236}">
                <a16:creationId xmlns:a16="http://schemas.microsoft.com/office/drawing/2014/main" id="{7E10125D-F568-3355-F426-7AE92C9966B0}"/>
              </a:ext>
            </a:extLst>
          </p:cNvPr>
          <p:cNvCxnSpPr>
            <a:cxnSpLocks/>
          </p:cNvCxnSpPr>
          <p:nvPr/>
        </p:nvCxnSpPr>
        <p:spPr>
          <a:xfrm>
            <a:off x="4794408" y="2624768"/>
            <a:ext cx="480714" cy="0"/>
          </a:xfrm>
          <a:prstGeom prst="line">
            <a:avLst/>
          </a:prstGeom>
          <a:ln w="38100">
            <a:solidFill>
              <a:schemeClr val="tx1"/>
            </a:solidFill>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sp>
        <p:nvSpPr>
          <p:cNvPr id="8" name="Rounded Rectangle 7">
            <a:extLst>
              <a:ext uri="{FF2B5EF4-FFF2-40B4-BE49-F238E27FC236}">
                <a16:creationId xmlns:a16="http://schemas.microsoft.com/office/drawing/2014/main" id="{1D2890E4-77B8-F160-CD70-7841EF7CAF96}"/>
              </a:ext>
            </a:extLst>
          </p:cNvPr>
          <p:cNvSpPr/>
          <p:nvPr/>
        </p:nvSpPr>
        <p:spPr>
          <a:xfrm>
            <a:off x="5275122" y="2353873"/>
            <a:ext cx="1557863" cy="541790"/>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88D9935-E60C-D14B-95C4-4BCBDC17F913}"/>
              </a:ext>
            </a:extLst>
          </p:cNvPr>
          <p:cNvSpPr txBox="1"/>
          <p:nvPr/>
        </p:nvSpPr>
        <p:spPr>
          <a:xfrm>
            <a:off x="5293255" y="2440102"/>
            <a:ext cx="1557862" cy="369332"/>
          </a:xfrm>
          <a:prstGeom prst="rect">
            <a:avLst/>
          </a:prstGeom>
          <a:noFill/>
        </p:spPr>
        <p:txBody>
          <a:bodyPr wrap="none" rtlCol="0">
            <a:spAutoFit/>
          </a:bodyPr>
          <a:lstStyle/>
          <a:p>
            <a:r>
              <a:rPr lang="en-US" dirty="0"/>
              <a:t>Text-to-speech</a:t>
            </a:r>
          </a:p>
        </p:txBody>
      </p:sp>
      <p:pic>
        <p:nvPicPr>
          <p:cNvPr id="11" name="Content Placeholder 4">
            <a:extLst>
              <a:ext uri="{FF2B5EF4-FFF2-40B4-BE49-F238E27FC236}">
                <a16:creationId xmlns:a16="http://schemas.microsoft.com/office/drawing/2014/main" id="{EED20F90-7D4C-6D1F-A194-045BF27BB6EB}"/>
              </a:ext>
            </a:extLst>
          </p:cNvPr>
          <p:cNvPicPr>
            <a:picLocks noChangeAspect="1"/>
          </p:cNvPicPr>
          <p:nvPr/>
        </p:nvPicPr>
        <p:blipFill rotWithShape="1">
          <a:blip r:embed="rId4"/>
          <a:srcRect l="79291" t="61667" b="15149"/>
          <a:stretch/>
        </p:blipFill>
        <p:spPr>
          <a:xfrm>
            <a:off x="7295333" y="2362648"/>
            <a:ext cx="1572047" cy="524239"/>
          </a:xfrm>
          <a:prstGeom prst="rect">
            <a:avLst/>
          </a:prstGeom>
        </p:spPr>
      </p:pic>
      <p:cxnSp>
        <p:nvCxnSpPr>
          <p:cNvPr id="12" name="Straight Connector 11">
            <a:extLst>
              <a:ext uri="{FF2B5EF4-FFF2-40B4-BE49-F238E27FC236}">
                <a16:creationId xmlns:a16="http://schemas.microsoft.com/office/drawing/2014/main" id="{76A7C40E-6855-5B2E-5A4F-3EA1D34CCAE9}"/>
              </a:ext>
            </a:extLst>
          </p:cNvPr>
          <p:cNvCxnSpPr>
            <a:cxnSpLocks/>
          </p:cNvCxnSpPr>
          <p:nvPr/>
        </p:nvCxnSpPr>
        <p:spPr>
          <a:xfrm>
            <a:off x="6832985" y="2624768"/>
            <a:ext cx="480714" cy="0"/>
          </a:xfrm>
          <a:prstGeom prst="line">
            <a:avLst/>
          </a:prstGeom>
          <a:ln w="38100">
            <a:solidFill>
              <a:schemeClr val="tx1"/>
            </a:solidFill>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pic>
        <p:nvPicPr>
          <p:cNvPr id="14" name="Graphic 13" descr="Volume outline">
            <a:extLst>
              <a:ext uri="{FF2B5EF4-FFF2-40B4-BE49-F238E27FC236}">
                <a16:creationId xmlns:a16="http://schemas.microsoft.com/office/drawing/2014/main" id="{9A303FCF-03F5-7ACE-3D0A-BD27CCA4ED5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67800" y="2167567"/>
            <a:ext cx="914400" cy="914400"/>
          </a:xfrm>
          <a:prstGeom prst="rect">
            <a:avLst/>
          </a:prstGeom>
        </p:spPr>
      </p:pic>
      <p:pic>
        <p:nvPicPr>
          <p:cNvPr id="18" name="Graphic 17" descr="Laptop outline">
            <a:extLst>
              <a:ext uri="{FF2B5EF4-FFF2-40B4-BE49-F238E27FC236}">
                <a16:creationId xmlns:a16="http://schemas.microsoft.com/office/drawing/2014/main" id="{036CD125-BD2D-2E7E-4B55-20CAE4601FF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980" y="3331999"/>
            <a:ext cx="1172440" cy="1172440"/>
          </a:xfrm>
          <a:prstGeom prst="rect">
            <a:avLst/>
          </a:prstGeom>
        </p:spPr>
      </p:pic>
      <p:cxnSp>
        <p:nvCxnSpPr>
          <p:cNvPr id="19" name="Straight Connector 18">
            <a:extLst>
              <a:ext uri="{FF2B5EF4-FFF2-40B4-BE49-F238E27FC236}">
                <a16:creationId xmlns:a16="http://schemas.microsoft.com/office/drawing/2014/main" id="{83386119-61A3-F3C5-FA4A-2E66B807421E}"/>
              </a:ext>
            </a:extLst>
          </p:cNvPr>
          <p:cNvCxnSpPr>
            <a:cxnSpLocks/>
            <a:endCxn id="6" idx="1"/>
          </p:cNvCxnSpPr>
          <p:nvPr/>
        </p:nvCxnSpPr>
        <p:spPr>
          <a:xfrm flipV="1">
            <a:off x="1339010" y="2458398"/>
            <a:ext cx="480714" cy="1354356"/>
          </a:xfrm>
          <a:prstGeom prst="line">
            <a:avLst/>
          </a:prstGeom>
          <a:ln w="38100">
            <a:solidFill>
              <a:schemeClr val="tx1"/>
            </a:solidFill>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pic>
        <p:nvPicPr>
          <p:cNvPr id="13316" name="Picture 4" descr="Appium Reviews, Ratings &amp; Features 2023 | Gartner Peer Insights">
            <a:extLst>
              <a:ext uri="{FF2B5EF4-FFF2-40B4-BE49-F238E27FC236}">
                <a16:creationId xmlns:a16="http://schemas.microsoft.com/office/drawing/2014/main" id="{F6F95833-C2D0-8B27-737C-15329F11DB4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42820" y="3429000"/>
            <a:ext cx="1898688" cy="1172440"/>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Connector 20">
            <a:extLst>
              <a:ext uri="{FF2B5EF4-FFF2-40B4-BE49-F238E27FC236}">
                <a16:creationId xmlns:a16="http://schemas.microsoft.com/office/drawing/2014/main" id="{12176EF4-7850-0DDE-2F76-FDEC1485257B}"/>
              </a:ext>
            </a:extLst>
          </p:cNvPr>
          <p:cNvCxnSpPr>
            <a:cxnSpLocks/>
            <a:stCxn id="18" idx="3"/>
          </p:cNvCxnSpPr>
          <p:nvPr/>
        </p:nvCxnSpPr>
        <p:spPr>
          <a:xfrm>
            <a:off x="1424420" y="3918219"/>
            <a:ext cx="825469" cy="0"/>
          </a:xfrm>
          <a:prstGeom prst="line">
            <a:avLst/>
          </a:prstGeom>
          <a:ln w="38100">
            <a:solidFill>
              <a:schemeClr val="tx1"/>
            </a:solidFill>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209050D2-8257-9A6A-E011-A41749636A98}"/>
              </a:ext>
            </a:extLst>
          </p:cNvPr>
          <p:cNvCxnSpPr>
            <a:cxnSpLocks/>
          </p:cNvCxnSpPr>
          <p:nvPr/>
        </p:nvCxnSpPr>
        <p:spPr>
          <a:xfrm>
            <a:off x="3701151" y="3919136"/>
            <a:ext cx="480714" cy="0"/>
          </a:xfrm>
          <a:prstGeom prst="line">
            <a:avLst/>
          </a:prstGeom>
          <a:ln w="38100">
            <a:solidFill>
              <a:schemeClr val="tx1"/>
            </a:solidFill>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pic>
        <p:nvPicPr>
          <p:cNvPr id="26" name="Picture 25" descr="A close-up of a logo&#10;&#10;Description automatically generated with low confidence">
            <a:extLst>
              <a:ext uri="{FF2B5EF4-FFF2-40B4-BE49-F238E27FC236}">
                <a16:creationId xmlns:a16="http://schemas.microsoft.com/office/drawing/2014/main" id="{71EFA087-91BE-4DCE-51AA-81D1C61D39E1}"/>
              </a:ext>
            </a:extLst>
          </p:cNvPr>
          <p:cNvPicPr>
            <a:picLocks noChangeAspect="1"/>
          </p:cNvPicPr>
          <p:nvPr/>
        </p:nvPicPr>
        <p:blipFill>
          <a:blip r:embed="rId10"/>
          <a:stretch>
            <a:fillRect/>
          </a:stretch>
        </p:blipFill>
        <p:spPr>
          <a:xfrm>
            <a:off x="3942301" y="3269410"/>
            <a:ext cx="2184928" cy="1533826"/>
          </a:xfrm>
          <a:prstGeom prst="rect">
            <a:avLst/>
          </a:prstGeom>
        </p:spPr>
      </p:pic>
      <p:pic>
        <p:nvPicPr>
          <p:cNvPr id="28" name="Google Shape;470;p31" descr="Accelerometer Icon #69895 - Free Icons Library">
            <a:extLst>
              <a:ext uri="{FF2B5EF4-FFF2-40B4-BE49-F238E27FC236}">
                <a16:creationId xmlns:a16="http://schemas.microsoft.com/office/drawing/2014/main" id="{A0DC517E-75B9-1131-38FF-99D2DB884810}"/>
              </a:ext>
            </a:extLst>
          </p:cNvPr>
          <p:cNvPicPr preferRelativeResize="0"/>
          <p:nvPr/>
        </p:nvPicPr>
        <p:blipFill rotWithShape="1">
          <a:blip r:embed="rId11">
            <a:alphaModFix/>
          </a:blip>
          <a:srcRect/>
          <a:stretch/>
        </p:blipFill>
        <p:spPr>
          <a:xfrm>
            <a:off x="6703371" y="3710079"/>
            <a:ext cx="565056" cy="565056"/>
          </a:xfrm>
          <a:prstGeom prst="rect">
            <a:avLst/>
          </a:prstGeom>
          <a:noFill/>
          <a:ln>
            <a:noFill/>
          </a:ln>
        </p:spPr>
      </p:pic>
      <p:pic>
        <p:nvPicPr>
          <p:cNvPr id="29" name="Picture 14" descr="Equalizer vibration icon simple black style Vector Image">
            <a:extLst>
              <a:ext uri="{FF2B5EF4-FFF2-40B4-BE49-F238E27FC236}">
                <a16:creationId xmlns:a16="http://schemas.microsoft.com/office/drawing/2014/main" id="{5FAB48EE-F17B-DDBB-2145-1673B6BD0E21}"/>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7965" b="17921"/>
          <a:stretch/>
        </p:blipFill>
        <p:spPr bwMode="auto">
          <a:xfrm>
            <a:off x="7374775" y="3558847"/>
            <a:ext cx="1413161" cy="816985"/>
          </a:xfrm>
          <a:prstGeom prst="rect">
            <a:avLst/>
          </a:prstGeom>
          <a:noFill/>
          <a:extLst>
            <a:ext uri="{909E8E84-426E-40DD-AFC4-6F175D3DCCD1}">
              <a14:hiddenFill xmlns:a14="http://schemas.microsoft.com/office/drawing/2010/main">
                <a:solidFill>
                  <a:srgbClr val="FFFFFF"/>
                </a:solidFill>
              </a14:hiddenFill>
            </a:ext>
          </a:extLst>
        </p:spPr>
      </p:pic>
      <p:sp>
        <p:nvSpPr>
          <p:cNvPr id="30" name="Google Shape;102;p2">
            <a:extLst>
              <a:ext uri="{FF2B5EF4-FFF2-40B4-BE49-F238E27FC236}">
                <a16:creationId xmlns:a16="http://schemas.microsoft.com/office/drawing/2014/main" id="{447122AB-2D4B-1553-9C46-0F2F26ECD47F}"/>
              </a:ext>
            </a:extLst>
          </p:cNvPr>
          <p:cNvSpPr txBox="1">
            <a:spLocks/>
          </p:cNvSpPr>
          <p:nvPr/>
        </p:nvSpPr>
        <p:spPr>
          <a:xfrm>
            <a:off x="5962283" y="4277972"/>
            <a:ext cx="2306735" cy="646935"/>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indent="-50800">
              <a:buClr>
                <a:schemeClr val="dk1"/>
              </a:buClr>
              <a:buSzPts val="2800"/>
              <a:buFont typeface="Arial"/>
              <a:buNone/>
            </a:pPr>
            <a:r>
              <a:rPr lang="en-US" sz="2000" dirty="0"/>
              <a:t>Motion Sensor</a:t>
            </a: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FC65AD22-82E5-EF45-C882-53FE0EAA56EB}"/>
                  </a:ext>
                </a:extLst>
              </p:cNvPr>
              <p:cNvSpPr txBox="1"/>
              <p:nvPr/>
            </p:nvSpPr>
            <p:spPr>
              <a:xfrm>
                <a:off x="7178903" y="4333050"/>
                <a:ext cx="1900052" cy="52322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𝑀</m:t>
                          </m:r>
                        </m:e>
                        <m:sub>
                          <m:r>
                            <a:rPr lang="en-US" sz="2800" b="0" i="1" smtClean="0">
                              <a:latin typeface="Cambria Math" panose="02040503050406030204" pitchFamily="18" charset="0"/>
                            </a:rPr>
                            <m:t>𝑖</m:t>
                          </m:r>
                        </m:sub>
                      </m:sSub>
                    </m:oMath>
                  </m:oMathPara>
                </a14:m>
                <a:endParaRPr lang="en-US" sz="2800" dirty="0"/>
              </a:p>
            </p:txBody>
          </p:sp>
        </mc:Choice>
        <mc:Fallback xmlns="">
          <p:sp>
            <p:nvSpPr>
              <p:cNvPr id="31" name="TextBox 30">
                <a:extLst>
                  <a:ext uri="{FF2B5EF4-FFF2-40B4-BE49-F238E27FC236}">
                    <a16:creationId xmlns:a16="http://schemas.microsoft.com/office/drawing/2014/main" id="{FC65AD22-82E5-EF45-C882-53FE0EAA56EB}"/>
                  </a:ext>
                </a:extLst>
              </p:cNvPr>
              <p:cNvSpPr txBox="1">
                <a:spLocks noRot="1" noChangeAspect="1" noMove="1" noResize="1" noEditPoints="1" noAdjustHandles="1" noChangeArrowheads="1" noChangeShapeType="1" noTextEdit="1"/>
              </p:cNvSpPr>
              <p:nvPr/>
            </p:nvSpPr>
            <p:spPr>
              <a:xfrm>
                <a:off x="7178903" y="4333050"/>
                <a:ext cx="1900052" cy="523220"/>
              </a:xfrm>
              <a:prstGeom prst="rect">
                <a:avLst/>
              </a:prstGeom>
              <a:blipFill>
                <a:blip r:embed="rId13"/>
                <a:stretch>
                  <a:fillRect b="-2381"/>
                </a:stretch>
              </a:blipFill>
            </p:spPr>
            <p:txBody>
              <a:bodyPr/>
              <a:lstStyle/>
              <a:p>
                <a:r>
                  <a:rPr lang="en-US">
                    <a:noFill/>
                  </a:rPr>
                  <a:t> </a:t>
                </a:r>
              </a:p>
            </p:txBody>
          </p:sp>
        </mc:Fallback>
      </mc:AlternateContent>
      <p:cxnSp>
        <p:nvCxnSpPr>
          <p:cNvPr id="32" name="Straight Connector 31">
            <a:extLst>
              <a:ext uri="{FF2B5EF4-FFF2-40B4-BE49-F238E27FC236}">
                <a16:creationId xmlns:a16="http://schemas.microsoft.com/office/drawing/2014/main" id="{EF303131-1923-1513-C86C-07E3D342A672}"/>
              </a:ext>
            </a:extLst>
          </p:cNvPr>
          <p:cNvCxnSpPr>
            <a:cxnSpLocks/>
          </p:cNvCxnSpPr>
          <p:nvPr/>
        </p:nvCxnSpPr>
        <p:spPr>
          <a:xfrm flipH="1">
            <a:off x="6072186" y="2981892"/>
            <a:ext cx="3369269" cy="585731"/>
          </a:xfrm>
          <a:prstGeom prst="line">
            <a:avLst/>
          </a:prstGeom>
          <a:ln w="38100">
            <a:solidFill>
              <a:schemeClr val="tx1"/>
            </a:solidFill>
            <a:prstDash val="dash"/>
            <a:headEnd type="none" w="med" len="med"/>
            <a:tailEnd type="triangle" w="lg" len="lg"/>
          </a:ln>
        </p:spPr>
        <p:style>
          <a:lnRef idx="1">
            <a:schemeClr val="dk1"/>
          </a:lnRef>
          <a:fillRef idx="0">
            <a:schemeClr val="dk1"/>
          </a:fillRef>
          <a:effectRef idx="0">
            <a:schemeClr val="dk1"/>
          </a:effectRef>
          <a:fontRef idx="minor">
            <a:schemeClr val="tx1"/>
          </a:fontRef>
        </p:style>
      </p:cxnSp>
      <p:pic>
        <p:nvPicPr>
          <p:cNvPr id="36" name="Picture 35" descr="Shape&#10;&#10;Description automatically generated with low confidence">
            <a:extLst>
              <a:ext uri="{FF2B5EF4-FFF2-40B4-BE49-F238E27FC236}">
                <a16:creationId xmlns:a16="http://schemas.microsoft.com/office/drawing/2014/main" id="{E27C7DB3-D53D-BDC7-26DB-2BDB1A774711}"/>
              </a:ext>
            </a:extLst>
          </p:cNvPr>
          <p:cNvPicPr>
            <a:picLocks noChangeAspect="1"/>
          </p:cNvPicPr>
          <p:nvPr/>
        </p:nvPicPr>
        <p:blipFill rotWithShape="1">
          <a:blip r:embed="rId14"/>
          <a:srcRect r="79217"/>
          <a:stretch/>
        </p:blipFill>
        <p:spPr>
          <a:xfrm rot="2771875">
            <a:off x="4363601" y="3236055"/>
            <a:ext cx="210816" cy="1014376"/>
          </a:xfrm>
          <a:prstGeom prst="rect">
            <a:avLst/>
          </a:prstGeom>
        </p:spPr>
      </p:pic>
      <p:pic>
        <p:nvPicPr>
          <p:cNvPr id="37" name="Picture 36" descr="Shape&#10;&#10;Description automatically generated with low confidence">
            <a:extLst>
              <a:ext uri="{FF2B5EF4-FFF2-40B4-BE49-F238E27FC236}">
                <a16:creationId xmlns:a16="http://schemas.microsoft.com/office/drawing/2014/main" id="{E4C82BAC-C15C-22CA-97D5-2E6F05678228}"/>
              </a:ext>
            </a:extLst>
          </p:cNvPr>
          <p:cNvPicPr>
            <a:picLocks noChangeAspect="1"/>
          </p:cNvPicPr>
          <p:nvPr/>
        </p:nvPicPr>
        <p:blipFill rotWithShape="1">
          <a:blip r:embed="rId14"/>
          <a:srcRect r="79217"/>
          <a:stretch/>
        </p:blipFill>
        <p:spPr>
          <a:xfrm rot="13654910">
            <a:off x="5457752" y="3697658"/>
            <a:ext cx="231972" cy="1116170"/>
          </a:xfrm>
          <a:prstGeom prst="rect">
            <a:avLst/>
          </a:prstGeom>
        </p:spPr>
      </p:pic>
      <p:cxnSp>
        <p:nvCxnSpPr>
          <p:cNvPr id="38" name="Straight Connector 37">
            <a:extLst>
              <a:ext uri="{FF2B5EF4-FFF2-40B4-BE49-F238E27FC236}">
                <a16:creationId xmlns:a16="http://schemas.microsoft.com/office/drawing/2014/main" id="{EDADACA4-2279-BCBC-AC53-6CEDB27819E8}"/>
              </a:ext>
            </a:extLst>
          </p:cNvPr>
          <p:cNvCxnSpPr>
            <a:cxnSpLocks/>
          </p:cNvCxnSpPr>
          <p:nvPr/>
        </p:nvCxnSpPr>
        <p:spPr>
          <a:xfrm>
            <a:off x="1333110" y="3942487"/>
            <a:ext cx="992983" cy="1733916"/>
          </a:xfrm>
          <a:prstGeom prst="line">
            <a:avLst/>
          </a:prstGeom>
          <a:ln w="38100">
            <a:solidFill>
              <a:schemeClr val="tx1"/>
            </a:solidFill>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9ED7C371-8BBE-99F5-35C6-13AF0C154CD3}"/>
              </a:ext>
            </a:extLst>
          </p:cNvPr>
          <p:cNvCxnSpPr>
            <a:cxnSpLocks/>
          </p:cNvCxnSpPr>
          <p:nvPr/>
        </p:nvCxnSpPr>
        <p:spPr>
          <a:xfrm flipH="1">
            <a:off x="3307792" y="4601440"/>
            <a:ext cx="856133" cy="900422"/>
          </a:xfrm>
          <a:prstGeom prst="line">
            <a:avLst/>
          </a:prstGeom>
          <a:ln w="38100">
            <a:solidFill>
              <a:schemeClr val="tx1"/>
            </a:solidFill>
            <a:prstDash val="dash"/>
            <a:headEnd type="none" w="med" len="med"/>
            <a:tailEnd type="triangle" w="lg" len="lg"/>
          </a:ln>
        </p:spPr>
        <p:style>
          <a:lnRef idx="1">
            <a:schemeClr val="dk1"/>
          </a:lnRef>
          <a:fillRef idx="0">
            <a:schemeClr val="dk1"/>
          </a:fillRef>
          <a:effectRef idx="0">
            <a:schemeClr val="dk1"/>
          </a:effectRef>
          <a:fontRef idx="minor">
            <a:schemeClr val="tx1"/>
          </a:fontRef>
        </p:style>
      </p:cxnSp>
      <p:pic>
        <p:nvPicPr>
          <p:cNvPr id="43" name="Graphic 42" descr="Radio microphone outline">
            <a:extLst>
              <a:ext uri="{FF2B5EF4-FFF2-40B4-BE49-F238E27FC236}">
                <a16:creationId xmlns:a16="http://schemas.microsoft.com/office/drawing/2014/main" id="{156D653A-8FE9-3F9D-B333-32844390C5E7}"/>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525401" y="5166512"/>
            <a:ext cx="670700" cy="670700"/>
          </a:xfrm>
          <a:prstGeom prst="rect">
            <a:avLst/>
          </a:prstGeom>
        </p:spPr>
      </p:pic>
      <p:sp>
        <p:nvSpPr>
          <p:cNvPr id="44" name="Google Shape;102;p2">
            <a:extLst>
              <a:ext uri="{FF2B5EF4-FFF2-40B4-BE49-F238E27FC236}">
                <a16:creationId xmlns:a16="http://schemas.microsoft.com/office/drawing/2014/main" id="{1AD4FB8E-156C-8895-63FE-28E2469DA019}"/>
              </a:ext>
            </a:extLst>
          </p:cNvPr>
          <p:cNvSpPr txBox="1">
            <a:spLocks/>
          </p:cNvSpPr>
          <p:nvPr/>
        </p:nvSpPr>
        <p:spPr>
          <a:xfrm>
            <a:off x="1634773" y="5676403"/>
            <a:ext cx="2306735" cy="646935"/>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indent="-50800" algn="ctr">
              <a:buClr>
                <a:schemeClr val="dk1"/>
              </a:buClr>
              <a:buSzPts val="2800"/>
              <a:buFont typeface="Arial"/>
              <a:buNone/>
            </a:pPr>
            <a:r>
              <a:rPr lang="en-US" sz="2000" dirty="0"/>
              <a:t>Microphone</a:t>
            </a:r>
          </a:p>
        </p:txBody>
      </p:sp>
      <p:pic>
        <p:nvPicPr>
          <p:cNvPr id="46" name="Content Placeholder 4">
            <a:extLst>
              <a:ext uri="{FF2B5EF4-FFF2-40B4-BE49-F238E27FC236}">
                <a16:creationId xmlns:a16="http://schemas.microsoft.com/office/drawing/2014/main" id="{54468852-ACA7-C20F-87F5-6DC0981FE67B}"/>
              </a:ext>
            </a:extLst>
          </p:cNvPr>
          <p:cNvPicPr>
            <a:picLocks noChangeAspect="1"/>
          </p:cNvPicPr>
          <p:nvPr/>
        </p:nvPicPr>
        <p:blipFill rotWithShape="1">
          <a:blip r:embed="rId4"/>
          <a:srcRect l="79291" t="61667" b="15149"/>
          <a:stretch/>
        </p:blipFill>
        <p:spPr>
          <a:xfrm>
            <a:off x="3615272" y="5166512"/>
            <a:ext cx="1572047" cy="524239"/>
          </a:xfrm>
          <a:prstGeom prst="rect">
            <a:avLst/>
          </a:prstGeom>
        </p:spPr>
      </p:pic>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46215E19-1D5C-A57E-C4C9-AB125ABFE5B7}"/>
                  </a:ext>
                </a:extLst>
              </p:cNvPr>
              <p:cNvSpPr txBox="1"/>
              <p:nvPr/>
            </p:nvSpPr>
            <p:spPr>
              <a:xfrm>
                <a:off x="3451269" y="5693467"/>
                <a:ext cx="1900052" cy="52322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𝑆</m:t>
                          </m:r>
                        </m:e>
                        <m:sub>
                          <m:r>
                            <a:rPr lang="en-US" sz="2800" b="0" i="1" smtClean="0">
                              <a:latin typeface="Cambria Math" panose="02040503050406030204" pitchFamily="18" charset="0"/>
                            </a:rPr>
                            <m:t>𝑖</m:t>
                          </m:r>
                        </m:sub>
                      </m:sSub>
                    </m:oMath>
                  </m:oMathPara>
                </a14:m>
                <a:endParaRPr lang="en-US" sz="2800" dirty="0"/>
              </a:p>
            </p:txBody>
          </p:sp>
        </mc:Choice>
        <mc:Fallback xmlns="">
          <p:sp>
            <p:nvSpPr>
              <p:cNvPr id="47" name="TextBox 46">
                <a:extLst>
                  <a:ext uri="{FF2B5EF4-FFF2-40B4-BE49-F238E27FC236}">
                    <a16:creationId xmlns:a16="http://schemas.microsoft.com/office/drawing/2014/main" id="{46215E19-1D5C-A57E-C4C9-AB125ABFE5B7}"/>
                  </a:ext>
                </a:extLst>
              </p:cNvPr>
              <p:cNvSpPr txBox="1">
                <a:spLocks noRot="1" noChangeAspect="1" noMove="1" noResize="1" noEditPoints="1" noAdjustHandles="1" noChangeArrowheads="1" noChangeShapeType="1" noTextEdit="1"/>
              </p:cNvSpPr>
              <p:nvPr/>
            </p:nvSpPr>
            <p:spPr>
              <a:xfrm>
                <a:off x="3451269" y="5693467"/>
                <a:ext cx="1900052" cy="523220"/>
              </a:xfrm>
              <a:prstGeom prst="rect">
                <a:avLst/>
              </a:prstGeom>
              <a:blipFill>
                <a:blip r:embed="rId17"/>
                <a:stretch>
                  <a:fillRect b="-4762"/>
                </a:stretch>
              </a:blipFill>
            </p:spPr>
            <p:txBody>
              <a:bodyPr/>
              <a:lstStyle/>
              <a:p>
                <a:r>
                  <a:rPr lang="en-US">
                    <a:noFill/>
                  </a:rPr>
                  <a:t> </a:t>
                </a:r>
              </a:p>
            </p:txBody>
          </p:sp>
        </mc:Fallback>
      </mc:AlternateContent>
      <p:cxnSp>
        <p:nvCxnSpPr>
          <p:cNvPr id="3" name="Straight Connector 2">
            <a:extLst>
              <a:ext uri="{FF2B5EF4-FFF2-40B4-BE49-F238E27FC236}">
                <a16:creationId xmlns:a16="http://schemas.microsoft.com/office/drawing/2014/main" id="{90617C6E-B368-49DE-38D9-07888C4DEA44}"/>
              </a:ext>
            </a:extLst>
          </p:cNvPr>
          <p:cNvCxnSpPr>
            <a:cxnSpLocks/>
          </p:cNvCxnSpPr>
          <p:nvPr/>
        </p:nvCxnSpPr>
        <p:spPr>
          <a:xfrm>
            <a:off x="5277289" y="5438859"/>
            <a:ext cx="480714" cy="0"/>
          </a:xfrm>
          <a:prstGeom prst="line">
            <a:avLst/>
          </a:prstGeom>
          <a:ln w="38100">
            <a:solidFill>
              <a:schemeClr val="tx1"/>
            </a:solidFill>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sp>
        <p:nvSpPr>
          <p:cNvPr id="9" name="Rounded Rectangle 8">
            <a:extLst>
              <a:ext uri="{FF2B5EF4-FFF2-40B4-BE49-F238E27FC236}">
                <a16:creationId xmlns:a16="http://schemas.microsoft.com/office/drawing/2014/main" id="{7B858600-8E7E-74F7-66C3-94161FCE6A7E}"/>
              </a:ext>
            </a:extLst>
          </p:cNvPr>
          <p:cNvSpPr/>
          <p:nvPr/>
        </p:nvSpPr>
        <p:spPr>
          <a:xfrm>
            <a:off x="5758004" y="5173856"/>
            <a:ext cx="708666" cy="541790"/>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E10055D4-F7AE-FA51-8400-1E206BA6EDAC}"/>
              </a:ext>
            </a:extLst>
          </p:cNvPr>
          <p:cNvCxnSpPr>
            <a:cxnSpLocks/>
          </p:cNvCxnSpPr>
          <p:nvPr/>
        </p:nvCxnSpPr>
        <p:spPr>
          <a:xfrm>
            <a:off x="6466669" y="5437649"/>
            <a:ext cx="480714" cy="0"/>
          </a:xfrm>
          <a:prstGeom prst="line">
            <a:avLst/>
          </a:prstGeom>
          <a:ln w="38100">
            <a:solidFill>
              <a:schemeClr val="tx1"/>
            </a:solidFill>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sp>
        <p:nvSpPr>
          <p:cNvPr id="15" name="Rounded Rectangle 14">
            <a:extLst>
              <a:ext uri="{FF2B5EF4-FFF2-40B4-BE49-F238E27FC236}">
                <a16:creationId xmlns:a16="http://schemas.microsoft.com/office/drawing/2014/main" id="{2FAA9115-333D-6FE5-53A8-7D9664421361}"/>
              </a:ext>
            </a:extLst>
          </p:cNvPr>
          <p:cNvSpPr/>
          <p:nvPr/>
        </p:nvSpPr>
        <p:spPr>
          <a:xfrm>
            <a:off x="6959366" y="5173856"/>
            <a:ext cx="708666" cy="541790"/>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F0FBD42E-9296-8F06-7754-CAB0BCEDCAC9}"/>
              </a:ext>
            </a:extLst>
          </p:cNvPr>
          <p:cNvSpPr txBox="1"/>
          <p:nvPr/>
        </p:nvSpPr>
        <p:spPr>
          <a:xfrm>
            <a:off x="5769986" y="5214738"/>
            <a:ext cx="670376" cy="461665"/>
          </a:xfrm>
          <a:prstGeom prst="rect">
            <a:avLst/>
          </a:prstGeom>
          <a:noFill/>
        </p:spPr>
        <p:txBody>
          <a:bodyPr wrap="none" rtlCol="0">
            <a:spAutoFit/>
          </a:bodyPr>
          <a:lstStyle/>
          <a:p>
            <a:r>
              <a:rPr lang="en-US" sz="2400" dirty="0"/>
              <a:t>ASR</a:t>
            </a:r>
          </a:p>
        </p:txBody>
      </p:sp>
      <p:sp>
        <p:nvSpPr>
          <p:cNvPr id="20" name="TextBox 19">
            <a:extLst>
              <a:ext uri="{FF2B5EF4-FFF2-40B4-BE49-F238E27FC236}">
                <a16:creationId xmlns:a16="http://schemas.microsoft.com/office/drawing/2014/main" id="{08243095-039C-38E9-5CAB-8E454DEC70AA}"/>
              </a:ext>
            </a:extLst>
          </p:cNvPr>
          <p:cNvSpPr txBox="1"/>
          <p:nvPr/>
        </p:nvSpPr>
        <p:spPr>
          <a:xfrm>
            <a:off x="6892564" y="5213281"/>
            <a:ext cx="862737" cy="461665"/>
          </a:xfrm>
          <a:prstGeom prst="rect">
            <a:avLst/>
          </a:prstGeom>
          <a:noFill/>
        </p:spPr>
        <p:txBody>
          <a:bodyPr wrap="none" rtlCol="0">
            <a:spAutoFit/>
          </a:bodyPr>
          <a:lstStyle/>
          <a:p>
            <a:r>
              <a:rPr lang="en-US" sz="2400" dirty="0"/>
              <a:t>Label</a:t>
            </a:r>
          </a:p>
        </p:txBody>
      </p:sp>
      <p:cxnSp>
        <p:nvCxnSpPr>
          <p:cNvPr id="22" name="Straight Connector 21">
            <a:extLst>
              <a:ext uri="{FF2B5EF4-FFF2-40B4-BE49-F238E27FC236}">
                <a16:creationId xmlns:a16="http://schemas.microsoft.com/office/drawing/2014/main" id="{8837E091-F696-D36A-0F86-C6073385E8C3}"/>
              </a:ext>
            </a:extLst>
          </p:cNvPr>
          <p:cNvCxnSpPr>
            <a:cxnSpLocks/>
          </p:cNvCxnSpPr>
          <p:nvPr/>
        </p:nvCxnSpPr>
        <p:spPr>
          <a:xfrm>
            <a:off x="7668032" y="5448610"/>
            <a:ext cx="480714" cy="0"/>
          </a:xfrm>
          <a:prstGeom prst="line">
            <a:avLst/>
          </a:prstGeom>
          <a:ln w="38100">
            <a:solidFill>
              <a:schemeClr val="tx1"/>
            </a:solidFill>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CDD46BF6-409F-6143-78DB-2B0FCE6C75E0}"/>
              </a:ext>
            </a:extLst>
          </p:cNvPr>
          <p:cNvSpPr txBox="1"/>
          <p:nvPr/>
        </p:nvSpPr>
        <p:spPr>
          <a:xfrm>
            <a:off x="7908389" y="5197798"/>
            <a:ext cx="3128792" cy="461665"/>
          </a:xfrm>
          <a:prstGeom prst="rect">
            <a:avLst/>
          </a:prstGeom>
          <a:noFill/>
        </p:spPr>
        <p:txBody>
          <a:bodyPr wrap="square" rtlCol="0">
            <a:spAutoFit/>
          </a:bodyPr>
          <a:lstStyle/>
          <a:p>
            <a:pPr algn="ctr"/>
            <a:r>
              <a:rPr lang="en-US" sz="2400" dirty="0"/>
              <a:t>Bank account: </a:t>
            </a:r>
            <a:r>
              <a:rPr lang="en-US" sz="2400" b="1" dirty="0">
                <a:solidFill>
                  <a:srgbClr val="7030A0"/>
                </a:solidFill>
              </a:rPr>
              <a:t>XXXX</a:t>
            </a:r>
          </a:p>
        </p:txBody>
      </p:sp>
    </p:spTree>
    <p:extLst>
      <p:ext uri="{BB962C8B-B14F-4D97-AF65-F5344CB8AC3E}">
        <p14:creationId xmlns:p14="http://schemas.microsoft.com/office/powerpoint/2010/main" val="252657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3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P spid="10" grpId="0"/>
      <p:bldP spid="31" grpId="0"/>
      <p:bldP spid="47" grpId="0"/>
      <p:bldP spid="9" grpId="0" animBg="1"/>
      <p:bldP spid="15" grpId="0" animBg="1"/>
      <p:bldP spid="17" grpId="0"/>
      <p:bldP spid="20" grpId="0"/>
      <p:bldP spid="2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74DEC-AA43-1B88-D76B-FFD7D0A9C9E1}"/>
              </a:ext>
            </a:extLst>
          </p:cNvPr>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Extract the Ground Truth Private Entities</a:t>
            </a:r>
          </a:p>
        </p:txBody>
      </p:sp>
      <p:sp>
        <p:nvSpPr>
          <p:cNvPr id="4" name="Slide Number Placeholder 3">
            <a:extLst>
              <a:ext uri="{FF2B5EF4-FFF2-40B4-BE49-F238E27FC236}">
                <a16:creationId xmlns:a16="http://schemas.microsoft.com/office/drawing/2014/main" id="{F8134685-E7AE-C555-DAA2-057536D590F0}"/>
              </a:ext>
            </a:extLst>
          </p:cNvPr>
          <p:cNvSpPr>
            <a:spLocks noGrp="1"/>
          </p:cNvSpPr>
          <p:nvPr>
            <p:ph type="sldNum" sz="quarter" idx="12"/>
          </p:nvPr>
        </p:nvSpPr>
        <p:spPr/>
        <p:txBody>
          <a:bodyPr/>
          <a:lstStyle/>
          <a:p>
            <a:fld id="{8C2007DB-4D60-504E-99B5-33AD8DD28A36}" type="slidenum">
              <a:rPr kumimoji="1" lang="zh-CN" altLang="en-US" smtClean="0"/>
              <a:t>31</a:t>
            </a:fld>
            <a:endParaRPr kumimoji="1" lang="zh-CN" altLang="en-US"/>
          </a:p>
        </p:txBody>
      </p:sp>
      <p:sp>
        <p:nvSpPr>
          <p:cNvPr id="5" name="Content Placeholder 2">
            <a:extLst>
              <a:ext uri="{FF2B5EF4-FFF2-40B4-BE49-F238E27FC236}">
                <a16:creationId xmlns:a16="http://schemas.microsoft.com/office/drawing/2014/main" id="{02F52438-411D-F412-9064-52F89CFFC825}"/>
              </a:ext>
            </a:extLst>
          </p:cNvPr>
          <p:cNvSpPr txBox="1">
            <a:spLocks/>
          </p:cNvSpPr>
          <p:nvPr/>
        </p:nvSpPr>
        <p:spPr>
          <a:xfrm>
            <a:off x="838200" y="1690688"/>
            <a:ext cx="3954137" cy="5217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400" dirty="0"/>
              <a:t>Intents:</a:t>
            </a:r>
          </a:p>
          <a:p>
            <a:endParaRPr lang="en-US" sz="2400" dirty="0"/>
          </a:p>
        </p:txBody>
      </p:sp>
      <p:sp>
        <p:nvSpPr>
          <p:cNvPr id="6" name="Content Placeholder 2">
            <a:extLst>
              <a:ext uri="{FF2B5EF4-FFF2-40B4-BE49-F238E27FC236}">
                <a16:creationId xmlns:a16="http://schemas.microsoft.com/office/drawing/2014/main" id="{5663F3BC-E7F6-995E-581D-D0CB7787EDB1}"/>
              </a:ext>
            </a:extLst>
          </p:cNvPr>
          <p:cNvSpPr txBox="1">
            <a:spLocks/>
          </p:cNvSpPr>
          <p:nvPr/>
        </p:nvSpPr>
        <p:spPr>
          <a:xfrm>
            <a:off x="838199" y="2299349"/>
            <a:ext cx="3954137" cy="26881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70000"/>
              </a:lnSpc>
            </a:pPr>
            <a:r>
              <a:rPr lang="en-US" sz="2400" dirty="0"/>
              <a:t>Turn left/ right</a:t>
            </a:r>
          </a:p>
          <a:p>
            <a:pPr>
              <a:lnSpc>
                <a:spcPct val="70000"/>
              </a:lnSpc>
            </a:pPr>
            <a:r>
              <a:rPr lang="en-US" sz="2400" dirty="0"/>
              <a:t>Take the next left/ right</a:t>
            </a:r>
          </a:p>
          <a:p>
            <a:pPr>
              <a:lnSpc>
                <a:spcPct val="70000"/>
              </a:lnSpc>
            </a:pPr>
            <a:r>
              <a:rPr lang="en-US" sz="2400" dirty="0"/>
              <a:t>Slight left/ right</a:t>
            </a:r>
          </a:p>
          <a:p>
            <a:pPr>
              <a:lnSpc>
                <a:spcPct val="70000"/>
              </a:lnSpc>
            </a:pPr>
            <a:r>
              <a:rPr lang="en-US" sz="2400" dirty="0"/>
              <a:t>Keep left/ right</a:t>
            </a:r>
          </a:p>
          <a:p>
            <a:pPr>
              <a:lnSpc>
                <a:spcPct val="70000"/>
              </a:lnSpc>
            </a:pPr>
            <a:r>
              <a:rPr lang="en-US" sz="2400" dirty="0"/>
              <a:t>Continue</a:t>
            </a:r>
          </a:p>
          <a:p>
            <a:pPr>
              <a:lnSpc>
                <a:spcPct val="70000"/>
              </a:lnSpc>
            </a:pPr>
            <a:r>
              <a:rPr lang="en-US" sz="2400" dirty="0"/>
              <a:t>Stay</a:t>
            </a:r>
          </a:p>
        </p:txBody>
      </p:sp>
      <p:sp>
        <p:nvSpPr>
          <p:cNvPr id="7" name="Content Placeholder 2">
            <a:extLst>
              <a:ext uri="{FF2B5EF4-FFF2-40B4-BE49-F238E27FC236}">
                <a16:creationId xmlns:a16="http://schemas.microsoft.com/office/drawing/2014/main" id="{764F5350-CA89-ED62-45E9-A66AD4527AF4}"/>
              </a:ext>
            </a:extLst>
          </p:cNvPr>
          <p:cNvSpPr txBox="1">
            <a:spLocks/>
          </p:cNvSpPr>
          <p:nvPr/>
        </p:nvSpPr>
        <p:spPr>
          <a:xfrm>
            <a:off x="8113005" y="1690688"/>
            <a:ext cx="3954137" cy="5217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400" dirty="0"/>
              <a:t>Name:</a:t>
            </a:r>
          </a:p>
          <a:p>
            <a:endParaRPr lang="en-US" sz="2400" dirty="0"/>
          </a:p>
        </p:txBody>
      </p:sp>
      <p:sp>
        <p:nvSpPr>
          <p:cNvPr id="8" name="Content Placeholder 2">
            <a:extLst>
              <a:ext uri="{FF2B5EF4-FFF2-40B4-BE49-F238E27FC236}">
                <a16:creationId xmlns:a16="http://schemas.microsoft.com/office/drawing/2014/main" id="{645F6412-931C-EB3E-91BE-69B534B60568}"/>
              </a:ext>
            </a:extLst>
          </p:cNvPr>
          <p:cNvSpPr txBox="1">
            <a:spLocks/>
          </p:cNvSpPr>
          <p:nvPr/>
        </p:nvSpPr>
        <p:spPr>
          <a:xfrm>
            <a:off x="8113006" y="2299349"/>
            <a:ext cx="2154716" cy="26881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70000"/>
              </a:lnSpc>
            </a:pPr>
            <a:r>
              <a:rPr lang="en-US" sz="2400" dirty="0"/>
              <a:t>Road</a:t>
            </a:r>
          </a:p>
          <a:p>
            <a:pPr>
              <a:lnSpc>
                <a:spcPct val="70000"/>
              </a:lnSpc>
            </a:pPr>
            <a:r>
              <a:rPr lang="en-US" sz="2400" dirty="0"/>
              <a:t>Highway</a:t>
            </a:r>
          </a:p>
          <a:p>
            <a:pPr>
              <a:lnSpc>
                <a:spcPct val="70000"/>
              </a:lnSpc>
            </a:pPr>
            <a:r>
              <a:rPr lang="en-US" sz="2400" dirty="0"/>
              <a:t>Exit name</a:t>
            </a:r>
          </a:p>
        </p:txBody>
      </p:sp>
      <p:sp>
        <p:nvSpPr>
          <p:cNvPr id="12" name="TextBox 11">
            <a:extLst>
              <a:ext uri="{FF2B5EF4-FFF2-40B4-BE49-F238E27FC236}">
                <a16:creationId xmlns:a16="http://schemas.microsoft.com/office/drawing/2014/main" id="{20AAE6D6-C1C4-40D6-9607-9D5F273BE0C3}"/>
              </a:ext>
            </a:extLst>
          </p:cNvPr>
          <p:cNvSpPr txBox="1"/>
          <p:nvPr/>
        </p:nvSpPr>
        <p:spPr>
          <a:xfrm>
            <a:off x="723437" y="4645599"/>
            <a:ext cx="10619344" cy="1938992"/>
          </a:xfrm>
          <a:prstGeom prst="rect">
            <a:avLst/>
          </a:prstGeom>
          <a:noFill/>
        </p:spPr>
        <p:txBody>
          <a:bodyPr wrap="square">
            <a:spAutoFit/>
          </a:bodyPr>
          <a:lstStyle/>
          <a:p>
            <a:r>
              <a:rPr lang="en-US" sz="2400" b="0" i="0" dirty="0">
                <a:effectLst/>
                <a:cs typeface="Calibri" panose="020F0502020204030204" pitchFamily="34" charset="0"/>
              </a:rPr>
              <a:t>Use the right lane to </a:t>
            </a:r>
            <a:r>
              <a:rPr lang="en-US" sz="2400" b="1" i="0" dirty="0">
                <a:solidFill>
                  <a:srgbClr val="FF0000"/>
                </a:solidFill>
                <a:effectLst/>
                <a:cs typeface="Calibri" panose="020F0502020204030204" pitchFamily="34" charset="0"/>
              </a:rPr>
              <a:t>take</a:t>
            </a:r>
            <a:r>
              <a:rPr lang="en-US" sz="2400" b="0" i="0" dirty="0">
                <a:effectLst/>
                <a:cs typeface="Calibri" panose="020F0502020204030204" pitchFamily="34" charset="0"/>
              </a:rPr>
              <a:t> </a:t>
            </a:r>
            <a:r>
              <a:rPr lang="en-US" sz="2400" b="1" i="0" dirty="0">
                <a:solidFill>
                  <a:srgbClr val="7030A0"/>
                </a:solidFill>
                <a:effectLst/>
                <a:cs typeface="Calibri" panose="020F0502020204030204" pitchFamily="34" charset="0"/>
              </a:rPr>
              <a:t>exit 1b </a:t>
            </a:r>
            <a:r>
              <a:rPr lang="en-US" sz="2400" b="1" i="0" dirty="0">
                <a:solidFill>
                  <a:srgbClr val="FF0000"/>
                </a:solidFill>
                <a:effectLst/>
                <a:cs typeface="Calibri" panose="020F0502020204030204" pitchFamily="34" charset="0"/>
              </a:rPr>
              <a:t>toward</a:t>
            </a:r>
            <a:r>
              <a:rPr lang="en-US" sz="2400" b="0" i="0" dirty="0">
                <a:effectLst/>
                <a:cs typeface="Calibri" panose="020F0502020204030204" pitchFamily="34" charset="0"/>
              </a:rPr>
              <a:t> </a:t>
            </a:r>
            <a:r>
              <a:rPr lang="en-US" sz="2400" b="1" i="0" dirty="0">
                <a:solidFill>
                  <a:srgbClr val="7030A0"/>
                </a:solidFill>
                <a:effectLst/>
                <a:cs typeface="Calibri" panose="020F0502020204030204" pitchFamily="34" charset="0"/>
              </a:rPr>
              <a:t>B drive</a:t>
            </a:r>
            <a:r>
              <a:rPr lang="en-US" sz="2400" b="0" i="0" dirty="0">
                <a:effectLst/>
                <a:cs typeface="Calibri" panose="020F0502020204030204" pitchFamily="34" charset="0"/>
              </a:rPr>
              <a:t> then </a:t>
            </a:r>
            <a:r>
              <a:rPr lang="en-US" sz="2400" b="1" i="0" dirty="0">
                <a:solidFill>
                  <a:srgbClr val="FF0000"/>
                </a:solidFill>
                <a:effectLst/>
                <a:cs typeface="Calibri" panose="020F0502020204030204" pitchFamily="34" charset="0"/>
              </a:rPr>
              <a:t>turn left </a:t>
            </a:r>
            <a:r>
              <a:rPr lang="en-US" sz="2400" b="0" i="0" dirty="0">
                <a:effectLst/>
                <a:cs typeface="Calibri" panose="020F0502020204030204" pitchFamily="34" charset="0"/>
              </a:rPr>
              <a:t>onto </a:t>
            </a:r>
            <a:r>
              <a:rPr lang="en-US" sz="2400" b="1" i="0" dirty="0">
                <a:solidFill>
                  <a:srgbClr val="7030A0"/>
                </a:solidFill>
                <a:effectLst/>
                <a:cs typeface="Calibri" panose="020F0502020204030204" pitchFamily="34" charset="0"/>
              </a:rPr>
              <a:t>C street</a:t>
            </a:r>
            <a:br>
              <a:rPr lang="en-US" sz="2400" dirty="0">
                <a:cs typeface="Calibri" panose="020F0502020204030204" pitchFamily="34" charset="0"/>
              </a:rPr>
            </a:br>
            <a:r>
              <a:rPr lang="en-US" sz="2400" dirty="0">
                <a:cs typeface="Calibri" panose="020F0502020204030204" pitchFamily="34" charset="0"/>
              </a:rPr>
              <a:t>T</a:t>
            </a:r>
            <a:r>
              <a:rPr lang="en-US" sz="2400" b="0" i="0" dirty="0">
                <a:effectLst/>
                <a:cs typeface="Calibri" panose="020F0502020204030204" pitchFamily="34" charset="0"/>
              </a:rPr>
              <a:t>ype: navigation</a:t>
            </a:r>
            <a:br>
              <a:rPr lang="en-US" sz="2400" dirty="0">
                <a:cs typeface="Calibri" panose="020F0502020204030204" pitchFamily="34" charset="0"/>
              </a:rPr>
            </a:br>
            <a:r>
              <a:rPr lang="en-US" sz="2400" dirty="0">
                <a:cs typeface="Calibri" panose="020F0502020204030204" pitchFamily="34" charset="0"/>
              </a:rPr>
              <a:t>E</a:t>
            </a:r>
            <a:r>
              <a:rPr lang="en-US" sz="2400" b="0" i="0" dirty="0">
                <a:effectLst/>
                <a:cs typeface="Calibri" panose="020F0502020204030204" pitchFamily="34" charset="0"/>
              </a:rPr>
              <a:t>ntities: </a:t>
            </a:r>
            <a:r>
              <a:rPr lang="en-US" sz="2400" b="1" i="0" dirty="0">
                <a:solidFill>
                  <a:srgbClr val="FF0000"/>
                </a:solidFill>
                <a:effectLst/>
                <a:cs typeface="Calibri" panose="020F0502020204030204" pitchFamily="34" charset="0"/>
              </a:rPr>
              <a:t>type: intent | filler: take</a:t>
            </a:r>
            <a:r>
              <a:rPr lang="en-US" sz="2400" b="0" i="0" dirty="0">
                <a:effectLst/>
                <a:cs typeface="Calibri" panose="020F0502020204030204" pitchFamily="34" charset="0"/>
              </a:rPr>
              <a:t>, </a:t>
            </a:r>
            <a:r>
              <a:rPr lang="en-US" sz="2400" b="1" i="0" dirty="0">
                <a:solidFill>
                  <a:srgbClr val="7030A0"/>
                </a:solidFill>
                <a:effectLst/>
                <a:cs typeface="Calibri" panose="020F0502020204030204" pitchFamily="34" charset="0"/>
              </a:rPr>
              <a:t>type: name | filler: exit 1b</a:t>
            </a:r>
            <a:r>
              <a:rPr lang="en-US" sz="2400" i="0" dirty="0">
                <a:effectLst/>
                <a:cs typeface="Calibri" panose="020F0502020204030204" pitchFamily="34" charset="0"/>
              </a:rPr>
              <a:t>;</a:t>
            </a:r>
            <a:r>
              <a:rPr lang="en-US" sz="2400" dirty="0">
                <a:cs typeface="Calibri" panose="020F0502020204030204" pitchFamily="34" charset="0"/>
              </a:rPr>
              <a:t> </a:t>
            </a:r>
            <a:r>
              <a:rPr lang="en-US" sz="2400" b="0" i="0" dirty="0">
                <a:effectLst/>
                <a:cs typeface="Calibri" panose="020F0502020204030204" pitchFamily="34" charset="0"/>
              </a:rPr>
              <a:t> </a:t>
            </a:r>
          </a:p>
          <a:p>
            <a:r>
              <a:rPr lang="en-US" sz="2400" b="1" i="0" dirty="0">
                <a:solidFill>
                  <a:srgbClr val="FF0000"/>
                </a:solidFill>
                <a:effectLst/>
                <a:cs typeface="Calibri" panose="020F0502020204030204" pitchFamily="34" charset="0"/>
              </a:rPr>
              <a:t>	  type: intent | filler: towards</a:t>
            </a:r>
            <a:r>
              <a:rPr lang="en-US" sz="2400" i="0" dirty="0">
                <a:effectLst/>
                <a:cs typeface="Calibri" panose="020F0502020204030204" pitchFamily="34" charset="0"/>
              </a:rPr>
              <a:t>, </a:t>
            </a:r>
            <a:r>
              <a:rPr lang="en-US" sz="2400" b="1" i="0" dirty="0">
                <a:solidFill>
                  <a:srgbClr val="7030A0"/>
                </a:solidFill>
                <a:effectLst/>
                <a:cs typeface="Calibri" panose="020F0502020204030204" pitchFamily="34" charset="0"/>
              </a:rPr>
              <a:t>type: road | filler: B drive</a:t>
            </a:r>
            <a:r>
              <a:rPr lang="en-US" sz="2400" b="0" i="0" dirty="0">
                <a:effectLst/>
                <a:cs typeface="Calibri" panose="020F0502020204030204" pitchFamily="34" charset="0"/>
              </a:rPr>
              <a:t>; </a:t>
            </a:r>
          </a:p>
          <a:p>
            <a:r>
              <a:rPr lang="en-US" sz="2400" b="0" i="0" dirty="0">
                <a:effectLst/>
                <a:cs typeface="Calibri" panose="020F0502020204030204" pitchFamily="34" charset="0"/>
              </a:rPr>
              <a:t>	  </a:t>
            </a:r>
            <a:r>
              <a:rPr lang="en-US" sz="2400" b="1" i="0" dirty="0">
                <a:solidFill>
                  <a:srgbClr val="FF0000"/>
                </a:solidFill>
                <a:effectLst/>
                <a:cs typeface="Calibri" panose="020F0502020204030204" pitchFamily="34" charset="0"/>
              </a:rPr>
              <a:t>type: intent | filler: turn left</a:t>
            </a:r>
            <a:r>
              <a:rPr lang="en-US" sz="2400" b="0" i="0" dirty="0">
                <a:effectLst/>
                <a:cs typeface="Calibri" panose="020F0502020204030204" pitchFamily="34" charset="0"/>
              </a:rPr>
              <a:t>, </a:t>
            </a:r>
            <a:r>
              <a:rPr lang="en-US" sz="2400" b="1" i="0" dirty="0">
                <a:solidFill>
                  <a:srgbClr val="7030A0"/>
                </a:solidFill>
                <a:effectLst/>
                <a:cs typeface="Calibri" panose="020F0502020204030204" pitchFamily="34" charset="0"/>
              </a:rPr>
              <a:t>type: name | filler: C street</a:t>
            </a:r>
            <a:r>
              <a:rPr lang="en-US" sz="2400" dirty="0">
                <a:cs typeface="Calibri" panose="020F0502020204030204" pitchFamily="34" charset="0"/>
              </a:rPr>
              <a:t>;</a:t>
            </a:r>
          </a:p>
        </p:txBody>
      </p:sp>
      <p:sp>
        <p:nvSpPr>
          <p:cNvPr id="15" name="Content Placeholder 2">
            <a:extLst>
              <a:ext uri="{FF2B5EF4-FFF2-40B4-BE49-F238E27FC236}">
                <a16:creationId xmlns:a16="http://schemas.microsoft.com/office/drawing/2014/main" id="{A3525D3D-B334-761D-EBAD-3E2CB610C48E}"/>
              </a:ext>
            </a:extLst>
          </p:cNvPr>
          <p:cNvSpPr txBox="1">
            <a:spLocks/>
          </p:cNvSpPr>
          <p:nvPr/>
        </p:nvSpPr>
        <p:spPr>
          <a:xfrm>
            <a:off x="4306676" y="2303316"/>
            <a:ext cx="3954137" cy="26881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70000"/>
              </a:lnSpc>
            </a:pPr>
            <a:r>
              <a:rPr lang="en-US" sz="2400" dirty="0"/>
              <a:t>Take (highway and exit)</a:t>
            </a:r>
          </a:p>
          <a:p>
            <a:pPr>
              <a:lnSpc>
                <a:spcPct val="70000"/>
              </a:lnSpc>
            </a:pPr>
            <a:r>
              <a:rPr lang="en-US" sz="2400" dirty="0"/>
              <a:t>Towards</a:t>
            </a:r>
          </a:p>
          <a:p>
            <a:pPr>
              <a:lnSpc>
                <a:spcPct val="70000"/>
              </a:lnSpc>
            </a:pPr>
            <a:r>
              <a:rPr lang="en-US" sz="2400" dirty="0"/>
              <a:t>Make a U-turn</a:t>
            </a:r>
          </a:p>
          <a:p>
            <a:pPr>
              <a:lnSpc>
                <a:spcPct val="70000"/>
              </a:lnSpc>
            </a:pPr>
            <a:r>
              <a:rPr lang="en-US" sz="2400" dirty="0"/>
              <a:t>Merge</a:t>
            </a:r>
          </a:p>
          <a:p>
            <a:pPr>
              <a:lnSpc>
                <a:spcPct val="70000"/>
              </a:lnSpc>
            </a:pPr>
            <a:r>
              <a:rPr lang="en-US" sz="2400" dirty="0"/>
              <a:t>Follow sign</a:t>
            </a:r>
          </a:p>
          <a:p>
            <a:pPr>
              <a:lnSpc>
                <a:spcPct val="70000"/>
              </a:lnSpc>
            </a:pPr>
            <a:r>
              <a:rPr lang="en-US" sz="2400" dirty="0"/>
              <a:t>Arrive at destination</a:t>
            </a:r>
          </a:p>
        </p:txBody>
      </p:sp>
    </p:spTree>
    <p:extLst>
      <p:ext uri="{BB962C8B-B14F-4D97-AF65-F5344CB8AC3E}">
        <p14:creationId xmlns:p14="http://schemas.microsoft.com/office/powerpoint/2010/main" val="3010911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4273D-99E2-2A59-BBC6-2A425871C972}"/>
              </a:ext>
            </a:extLst>
          </p:cNvPr>
          <p:cNvSpPr>
            <a:spLocks noGrp="1"/>
          </p:cNvSpPr>
          <p:nvPr>
            <p:ph type="title"/>
          </p:nvPr>
        </p:nvSpPr>
        <p:spPr/>
        <p:txBody>
          <a:bodyPr/>
          <a:lstStyle/>
          <a:p>
            <a:r>
              <a:rPr lang="en-US" b="1" dirty="0">
                <a:latin typeface="+mn-lt"/>
              </a:rPr>
              <a:t>Evaluation: VUI Response Private Entity Recognition</a:t>
            </a:r>
            <a:endParaRPr lang="en-US" dirty="0"/>
          </a:p>
        </p:txBody>
      </p:sp>
      <p:sp>
        <p:nvSpPr>
          <p:cNvPr id="4" name="Slide Number Placeholder 3">
            <a:extLst>
              <a:ext uri="{FF2B5EF4-FFF2-40B4-BE49-F238E27FC236}">
                <a16:creationId xmlns:a16="http://schemas.microsoft.com/office/drawing/2014/main" id="{BC979D20-1BA5-9D1C-D2B3-E335C07DE679}"/>
              </a:ext>
            </a:extLst>
          </p:cNvPr>
          <p:cNvSpPr>
            <a:spLocks noGrp="1"/>
          </p:cNvSpPr>
          <p:nvPr>
            <p:ph type="sldNum" sz="quarter" idx="12"/>
          </p:nvPr>
        </p:nvSpPr>
        <p:spPr/>
        <p:txBody>
          <a:bodyPr/>
          <a:lstStyle/>
          <a:p>
            <a:fld id="{8C2007DB-4D60-504E-99B5-33AD8DD28A36}" type="slidenum">
              <a:rPr kumimoji="1" lang="zh-CN" altLang="en-US" smtClean="0"/>
              <a:t>32</a:t>
            </a:fld>
            <a:endParaRPr kumimoji="1" lang="zh-CN" altLang="en-US"/>
          </a:p>
        </p:txBody>
      </p:sp>
      <p:grpSp>
        <p:nvGrpSpPr>
          <p:cNvPr id="7" name="Group 6">
            <a:extLst>
              <a:ext uri="{FF2B5EF4-FFF2-40B4-BE49-F238E27FC236}">
                <a16:creationId xmlns:a16="http://schemas.microsoft.com/office/drawing/2014/main" id="{DCD128B6-6FE0-8E1D-CDF3-A4D6DA0B5610}"/>
              </a:ext>
            </a:extLst>
          </p:cNvPr>
          <p:cNvGrpSpPr/>
          <p:nvPr/>
        </p:nvGrpSpPr>
        <p:grpSpPr>
          <a:xfrm>
            <a:off x="1948455" y="2799541"/>
            <a:ext cx="7241136" cy="1211292"/>
            <a:chOff x="1948455" y="2799541"/>
            <a:chExt cx="7241136" cy="1211292"/>
          </a:xfrm>
        </p:grpSpPr>
        <p:pic>
          <p:nvPicPr>
            <p:cNvPr id="5" name="Picture 4">
              <a:extLst>
                <a:ext uri="{FF2B5EF4-FFF2-40B4-BE49-F238E27FC236}">
                  <a16:creationId xmlns:a16="http://schemas.microsoft.com/office/drawing/2014/main" id="{CA76A7FA-262E-3233-2210-92B95E302230}"/>
                </a:ext>
              </a:extLst>
            </p:cNvPr>
            <p:cNvPicPr>
              <a:picLocks noChangeAspect="1"/>
            </p:cNvPicPr>
            <p:nvPr/>
          </p:nvPicPr>
          <p:blipFill rotWithShape="1">
            <a:blip r:embed="rId2"/>
            <a:srcRect t="65301"/>
            <a:stretch/>
          </p:blipFill>
          <p:spPr>
            <a:xfrm>
              <a:off x="1948456" y="3392501"/>
              <a:ext cx="7241135" cy="618332"/>
            </a:xfrm>
            <a:prstGeom prst="rect">
              <a:avLst/>
            </a:prstGeom>
          </p:spPr>
        </p:pic>
        <p:pic>
          <p:nvPicPr>
            <p:cNvPr id="6" name="Picture 5">
              <a:extLst>
                <a:ext uri="{FF2B5EF4-FFF2-40B4-BE49-F238E27FC236}">
                  <a16:creationId xmlns:a16="http://schemas.microsoft.com/office/drawing/2014/main" id="{F3F48224-29C5-5D8E-3D1C-BD83532B4EA2}"/>
                </a:ext>
              </a:extLst>
            </p:cNvPr>
            <p:cNvPicPr>
              <a:picLocks noChangeAspect="1"/>
            </p:cNvPicPr>
            <p:nvPr/>
          </p:nvPicPr>
          <p:blipFill rotWithShape="1">
            <a:blip r:embed="rId2"/>
            <a:srcRect t="1362" b="63939"/>
            <a:stretch/>
          </p:blipFill>
          <p:spPr>
            <a:xfrm>
              <a:off x="1948455" y="2799541"/>
              <a:ext cx="7241135" cy="618332"/>
            </a:xfrm>
            <a:prstGeom prst="rect">
              <a:avLst/>
            </a:prstGeom>
          </p:spPr>
        </p:pic>
      </p:grpSp>
      <p:sp>
        <p:nvSpPr>
          <p:cNvPr id="9" name="TextBox 8">
            <a:extLst>
              <a:ext uri="{FF2B5EF4-FFF2-40B4-BE49-F238E27FC236}">
                <a16:creationId xmlns:a16="http://schemas.microsoft.com/office/drawing/2014/main" id="{C93DA3A6-6AB4-2854-97C6-0FFAC39874EC}"/>
              </a:ext>
            </a:extLst>
          </p:cNvPr>
          <p:cNvSpPr txBox="1"/>
          <p:nvPr/>
        </p:nvSpPr>
        <p:spPr>
          <a:xfrm>
            <a:off x="1135655" y="4603793"/>
            <a:ext cx="9132065" cy="954107"/>
          </a:xfrm>
          <a:prstGeom prst="rect">
            <a:avLst/>
          </a:prstGeom>
          <a:noFill/>
        </p:spPr>
        <p:txBody>
          <a:bodyPr wrap="square">
            <a:spAutoFit/>
          </a:bodyPr>
          <a:lstStyle/>
          <a:p>
            <a:r>
              <a:rPr lang="en-US" sz="2800" dirty="0"/>
              <a:t>Our SLU model can recognize 176 voice-associated segments with less than 1% battery consumption.</a:t>
            </a:r>
          </a:p>
        </p:txBody>
      </p:sp>
    </p:spTree>
    <p:extLst>
      <p:ext uri="{BB962C8B-B14F-4D97-AF65-F5344CB8AC3E}">
        <p14:creationId xmlns:p14="http://schemas.microsoft.com/office/powerpoint/2010/main" val="12544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9F629-644D-43F5-199D-F2F058D981EA}"/>
              </a:ext>
            </a:extLst>
          </p:cNvPr>
          <p:cNvSpPr>
            <a:spLocks noGrp="1"/>
          </p:cNvSpPr>
          <p:nvPr>
            <p:ph type="title"/>
          </p:nvPr>
        </p:nvSpPr>
        <p:spPr/>
        <p:txBody>
          <a:bodyPr/>
          <a:lstStyle/>
          <a:p>
            <a:r>
              <a:rPr lang="en-US" b="1" dirty="0">
                <a:latin typeface="+mn-lt"/>
              </a:rPr>
              <a:t>Defense</a:t>
            </a:r>
          </a:p>
        </p:txBody>
      </p:sp>
      <p:sp>
        <p:nvSpPr>
          <p:cNvPr id="3" name="Content Placeholder 2">
            <a:extLst>
              <a:ext uri="{FF2B5EF4-FFF2-40B4-BE49-F238E27FC236}">
                <a16:creationId xmlns:a16="http://schemas.microsoft.com/office/drawing/2014/main" id="{43A6E2F7-AE71-16C4-F5E2-707F10C2D42C}"/>
              </a:ext>
            </a:extLst>
          </p:cNvPr>
          <p:cNvSpPr>
            <a:spLocks noGrp="1"/>
          </p:cNvSpPr>
          <p:nvPr>
            <p:ph idx="1"/>
          </p:nvPr>
        </p:nvSpPr>
        <p:spPr>
          <a:xfrm>
            <a:off x="716097" y="1825625"/>
            <a:ext cx="5883007" cy="3275185"/>
          </a:xfrm>
        </p:spPr>
        <p:txBody>
          <a:bodyPr>
            <a:noAutofit/>
          </a:bodyPr>
          <a:lstStyle/>
          <a:p>
            <a:r>
              <a:rPr lang="en-US" sz="2400" dirty="0"/>
              <a:t>Predistortion of Speech Signals</a:t>
            </a:r>
          </a:p>
          <a:p>
            <a:pPr lvl="1"/>
            <a:r>
              <a:rPr lang="en-US" dirty="0"/>
              <a:t>Assumption: the highest MSS sampling rate &lt; 500 Hz</a:t>
            </a:r>
          </a:p>
          <a:p>
            <a:pPr lvl="1"/>
            <a:r>
              <a:rPr lang="en-US" dirty="0"/>
              <a:t>Insight: modifying the low modifying the low-frequency components of speech signals </a:t>
            </a:r>
          </a:p>
          <a:p>
            <a:pPr lvl="2"/>
            <a:r>
              <a:rPr lang="en-US" dirty="0"/>
              <a:t>Will significantly impact the MSS.</a:t>
            </a:r>
          </a:p>
          <a:p>
            <a:pPr lvl="2"/>
            <a:r>
              <a:rPr lang="en-US" dirty="0"/>
              <a:t>Will not affect the human perceivable speech quality.</a:t>
            </a:r>
          </a:p>
        </p:txBody>
      </p:sp>
      <p:sp>
        <p:nvSpPr>
          <p:cNvPr id="4" name="Slide Number Placeholder 3">
            <a:extLst>
              <a:ext uri="{FF2B5EF4-FFF2-40B4-BE49-F238E27FC236}">
                <a16:creationId xmlns:a16="http://schemas.microsoft.com/office/drawing/2014/main" id="{86063B47-A4AF-7295-1EE0-1CAD543811A9}"/>
              </a:ext>
            </a:extLst>
          </p:cNvPr>
          <p:cNvSpPr>
            <a:spLocks noGrp="1"/>
          </p:cNvSpPr>
          <p:nvPr>
            <p:ph type="sldNum" sz="quarter" idx="12"/>
          </p:nvPr>
        </p:nvSpPr>
        <p:spPr/>
        <p:txBody>
          <a:bodyPr/>
          <a:lstStyle/>
          <a:p>
            <a:fld id="{8C2007DB-4D60-504E-99B5-33AD8DD28A36}" type="slidenum">
              <a:rPr kumimoji="1" lang="zh-CN" altLang="en-US" smtClean="0"/>
              <a:t>33</a:t>
            </a:fld>
            <a:endParaRPr kumimoji="1" lang="zh-CN" altLang="en-US"/>
          </a:p>
        </p:txBody>
      </p:sp>
      <p:pic>
        <p:nvPicPr>
          <p:cNvPr id="5" name="Picture 4">
            <a:extLst>
              <a:ext uri="{FF2B5EF4-FFF2-40B4-BE49-F238E27FC236}">
                <a16:creationId xmlns:a16="http://schemas.microsoft.com/office/drawing/2014/main" id="{09C43249-5238-63D2-8263-7865187FA79F}"/>
              </a:ext>
            </a:extLst>
          </p:cNvPr>
          <p:cNvPicPr>
            <a:picLocks noChangeAspect="1"/>
          </p:cNvPicPr>
          <p:nvPr/>
        </p:nvPicPr>
        <p:blipFill>
          <a:blip r:embed="rId3"/>
          <a:stretch>
            <a:fillRect/>
          </a:stretch>
        </p:blipFill>
        <p:spPr>
          <a:xfrm>
            <a:off x="6510968" y="2522514"/>
            <a:ext cx="5360776" cy="2232067"/>
          </a:xfrm>
          <a:prstGeom prst="rect">
            <a:avLst/>
          </a:prstGeom>
        </p:spPr>
      </p:pic>
    </p:spTree>
    <p:extLst>
      <p:ext uri="{BB962C8B-B14F-4D97-AF65-F5344CB8AC3E}">
        <p14:creationId xmlns:p14="http://schemas.microsoft.com/office/powerpoint/2010/main" val="152513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FD4-48FB-5368-7F4A-0A9A158C05C7}"/>
              </a:ext>
            </a:extLst>
          </p:cNvPr>
          <p:cNvSpPr>
            <a:spLocks noGrp="1"/>
          </p:cNvSpPr>
          <p:nvPr>
            <p:ph type="title"/>
          </p:nvPr>
        </p:nvSpPr>
        <p:spPr/>
        <p:txBody>
          <a:bodyPr/>
          <a:lstStyle/>
          <a:p>
            <a:r>
              <a:rPr lang="en-US" b="1" dirty="0">
                <a:latin typeface="+mn-lt"/>
              </a:rPr>
              <a:t>Defense</a:t>
            </a:r>
            <a:endParaRPr lang="en-US" dirty="0"/>
          </a:p>
        </p:txBody>
      </p:sp>
      <p:sp>
        <p:nvSpPr>
          <p:cNvPr id="4" name="Slide Number Placeholder 3">
            <a:extLst>
              <a:ext uri="{FF2B5EF4-FFF2-40B4-BE49-F238E27FC236}">
                <a16:creationId xmlns:a16="http://schemas.microsoft.com/office/drawing/2014/main" id="{4EF1759E-96C1-B14B-8FF8-32747F65BEDC}"/>
              </a:ext>
            </a:extLst>
          </p:cNvPr>
          <p:cNvSpPr>
            <a:spLocks noGrp="1"/>
          </p:cNvSpPr>
          <p:nvPr>
            <p:ph type="sldNum" sz="quarter" idx="12"/>
          </p:nvPr>
        </p:nvSpPr>
        <p:spPr/>
        <p:txBody>
          <a:bodyPr/>
          <a:lstStyle/>
          <a:p>
            <a:fld id="{8C2007DB-4D60-504E-99B5-33AD8DD28A36}" type="slidenum">
              <a:rPr kumimoji="1" lang="zh-CN" altLang="en-US" smtClean="0"/>
              <a:t>34</a:t>
            </a:fld>
            <a:endParaRPr kumimoji="1" lang="zh-CN" altLang="en-US"/>
          </a:p>
        </p:txBody>
      </p:sp>
      <p:sp>
        <p:nvSpPr>
          <p:cNvPr id="5" name="Content Placeholder 4">
            <a:extLst>
              <a:ext uri="{FF2B5EF4-FFF2-40B4-BE49-F238E27FC236}">
                <a16:creationId xmlns:a16="http://schemas.microsoft.com/office/drawing/2014/main" id="{245C13A3-5937-D64E-1707-E2DA7755C416}"/>
              </a:ext>
            </a:extLst>
          </p:cNvPr>
          <p:cNvSpPr txBox="1">
            <a:spLocks noGrp="1"/>
          </p:cNvSpPr>
          <p:nvPr>
            <p:ph idx="1"/>
          </p:nvPr>
        </p:nvSpPr>
        <p:spPr>
          <a:xfrm>
            <a:off x="838200" y="1825625"/>
            <a:ext cx="10515600" cy="1337289"/>
          </a:xfrm>
          <a:prstGeom prst="rect">
            <a:avLst/>
          </a:prstGeom>
          <a:noFill/>
        </p:spPr>
        <p:txBody>
          <a:bodyPr wrap="square" rtlCol="0">
            <a:spAutoFit/>
          </a:bodyPr>
          <a:lstStyle/>
          <a:p>
            <a:pPr marL="342900" indent="-342900">
              <a:buFont typeface="Arial" panose="020B0604020202020204" pitchFamily="34" charset="0"/>
              <a:buChar char="•"/>
            </a:pPr>
            <a:r>
              <a:rPr lang="en-US" sz="2400" dirty="0"/>
              <a:t>Redesigning the Permissions</a:t>
            </a:r>
          </a:p>
          <a:p>
            <a:pPr marL="742950" lvl="1" indent="-285750">
              <a:buFont typeface="Arial" panose="020B0604020202020204" pitchFamily="34" charset="0"/>
              <a:buChar char="•"/>
            </a:pPr>
            <a:r>
              <a:rPr lang="en-US" sz="2400" dirty="0"/>
              <a:t>If vendors unleash the sampling rate limitation to 4000 Hz</a:t>
            </a:r>
          </a:p>
          <a:p>
            <a:endParaRPr lang="en-US" dirty="0"/>
          </a:p>
        </p:txBody>
      </p:sp>
      <p:sp>
        <p:nvSpPr>
          <p:cNvPr id="6" name="TextBox 5">
            <a:extLst>
              <a:ext uri="{FF2B5EF4-FFF2-40B4-BE49-F238E27FC236}">
                <a16:creationId xmlns:a16="http://schemas.microsoft.com/office/drawing/2014/main" id="{5AB3A027-9723-F059-9D9D-C523AA853815}"/>
              </a:ext>
            </a:extLst>
          </p:cNvPr>
          <p:cNvSpPr txBox="1"/>
          <p:nvPr/>
        </p:nvSpPr>
        <p:spPr>
          <a:xfrm>
            <a:off x="903842" y="4032173"/>
            <a:ext cx="10384316" cy="1200329"/>
          </a:xfrm>
          <a:prstGeom prst="rect">
            <a:avLst/>
          </a:prstGeom>
          <a:noFill/>
        </p:spPr>
        <p:txBody>
          <a:bodyPr wrap="square" rtlCol="0">
            <a:spAutoFit/>
          </a:bodyPr>
          <a:lstStyle/>
          <a:p>
            <a:r>
              <a:rPr lang="en-US" sz="2400" dirty="0"/>
              <a:t>Even if future smartphone OS restricts the motion sensor permission, the </a:t>
            </a:r>
            <a:r>
              <a:rPr lang="en-US" sz="2400" dirty="0" err="1"/>
              <a:t>StealthyIMU</a:t>
            </a:r>
            <a:r>
              <a:rPr lang="en-US" sz="2400" dirty="0"/>
              <a:t> attack can still work—it can pretend to be an innocuous app that needs the motion sensor permission alone.</a:t>
            </a:r>
          </a:p>
        </p:txBody>
      </p:sp>
    </p:spTree>
    <p:extLst>
      <p:ext uri="{BB962C8B-B14F-4D97-AF65-F5344CB8AC3E}">
        <p14:creationId xmlns:p14="http://schemas.microsoft.com/office/powerpoint/2010/main" val="1599199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22D14-D801-EAE7-B5B9-0E0B3286A34E}"/>
              </a:ext>
            </a:extLst>
          </p:cNvPr>
          <p:cNvSpPr>
            <a:spLocks noGrp="1"/>
          </p:cNvSpPr>
          <p:nvPr>
            <p:ph type="title"/>
          </p:nvPr>
        </p:nvSpPr>
        <p:spPr/>
        <p:txBody>
          <a:bodyPr/>
          <a:lstStyle/>
          <a:p>
            <a:r>
              <a:rPr lang="en-US" b="1" dirty="0">
                <a:latin typeface="+mn-lt"/>
              </a:rPr>
              <a:t>Evaluation: Generalization</a:t>
            </a:r>
            <a:endParaRPr lang="en-US" dirty="0"/>
          </a:p>
        </p:txBody>
      </p:sp>
      <p:sp>
        <p:nvSpPr>
          <p:cNvPr id="3" name="Content Placeholder 2">
            <a:extLst>
              <a:ext uri="{FF2B5EF4-FFF2-40B4-BE49-F238E27FC236}">
                <a16:creationId xmlns:a16="http://schemas.microsoft.com/office/drawing/2014/main" id="{91749EA5-FB72-D032-5284-4B5C05E6DA24}"/>
              </a:ext>
            </a:extLst>
          </p:cNvPr>
          <p:cNvSpPr>
            <a:spLocks noGrp="1"/>
          </p:cNvSpPr>
          <p:nvPr>
            <p:ph idx="1"/>
          </p:nvPr>
        </p:nvSpPr>
        <p:spPr/>
        <p:txBody>
          <a:bodyPr>
            <a:normAutofit/>
          </a:bodyPr>
          <a:lstStyle/>
          <a:p>
            <a:r>
              <a:rPr lang="en-US" sz="2400" dirty="0"/>
              <a:t>Different Sampling Rate, Smartphone models</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r>
              <a:rPr lang="en-US" sz="2400" dirty="0"/>
              <a:t>Different Motion Artifacts Interference</a:t>
            </a:r>
          </a:p>
          <a:p>
            <a:pPr marL="0" indent="0">
              <a:buNone/>
            </a:pPr>
            <a:endParaRPr lang="en-US" sz="2400" dirty="0"/>
          </a:p>
        </p:txBody>
      </p:sp>
      <p:sp>
        <p:nvSpPr>
          <p:cNvPr id="4" name="Slide Number Placeholder 3">
            <a:extLst>
              <a:ext uri="{FF2B5EF4-FFF2-40B4-BE49-F238E27FC236}">
                <a16:creationId xmlns:a16="http://schemas.microsoft.com/office/drawing/2014/main" id="{64143344-2241-A819-72BC-EAE18BB18E5F}"/>
              </a:ext>
            </a:extLst>
          </p:cNvPr>
          <p:cNvSpPr>
            <a:spLocks noGrp="1"/>
          </p:cNvSpPr>
          <p:nvPr>
            <p:ph type="sldNum" sz="quarter" idx="12"/>
          </p:nvPr>
        </p:nvSpPr>
        <p:spPr/>
        <p:txBody>
          <a:bodyPr/>
          <a:lstStyle/>
          <a:p>
            <a:fld id="{8C2007DB-4D60-504E-99B5-33AD8DD28A36}" type="slidenum">
              <a:rPr kumimoji="1" lang="zh-CN" altLang="en-US" smtClean="0"/>
              <a:t>35</a:t>
            </a:fld>
            <a:endParaRPr kumimoji="1" lang="zh-CN" altLang="en-US"/>
          </a:p>
        </p:txBody>
      </p:sp>
      <p:pic>
        <p:nvPicPr>
          <p:cNvPr id="5" name="Picture 4">
            <a:extLst>
              <a:ext uri="{FF2B5EF4-FFF2-40B4-BE49-F238E27FC236}">
                <a16:creationId xmlns:a16="http://schemas.microsoft.com/office/drawing/2014/main" id="{B2DB1E09-816E-3491-93CA-490171DB3F12}"/>
              </a:ext>
            </a:extLst>
          </p:cNvPr>
          <p:cNvPicPr>
            <a:picLocks noChangeAspect="1"/>
          </p:cNvPicPr>
          <p:nvPr/>
        </p:nvPicPr>
        <p:blipFill>
          <a:blip r:embed="rId2"/>
          <a:stretch>
            <a:fillRect/>
          </a:stretch>
        </p:blipFill>
        <p:spPr>
          <a:xfrm>
            <a:off x="3101171" y="2325063"/>
            <a:ext cx="4711700" cy="1549400"/>
          </a:xfrm>
          <a:prstGeom prst="rect">
            <a:avLst/>
          </a:prstGeom>
        </p:spPr>
      </p:pic>
      <p:pic>
        <p:nvPicPr>
          <p:cNvPr id="6" name="Picture 5">
            <a:extLst>
              <a:ext uri="{FF2B5EF4-FFF2-40B4-BE49-F238E27FC236}">
                <a16:creationId xmlns:a16="http://schemas.microsoft.com/office/drawing/2014/main" id="{4F5FFF6D-0218-511A-C3ED-7B2568DEE203}"/>
              </a:ext>
            </a:extLst>
          </p:cNvPr>
          <p:cNvPicPr>
            <a:picLocks noChangeAspect="1"/>
          </p:cNvPicPr>
          <p:nvPr/>
        </p:nvPicPr>
        <p:blipFill>
          <a:blip r:embed="rId3"/>
          <a:stretch>
            <a:fillRect/>
          </a:stretch>
        </p:blipFill>
        <p:spPr>
          <a:xfrm>
            <a:off x="3811836" y="4418976"/>
            <a:ext cx="2905775" cy="2302500"/>
          </a:xfrm>
          <a:prstGeom prst="rect">
            <a:avLst/>
          </a:prstGeom>
        </p:spPr>
      </p:pic>
    </p:spTree>
    <p:extLst>
      <p:ext uri="{BB962C8B-B14F-4D97-AF65-F5344CB8AC3E}">
        <p14:creationId xmlns:p14="http://schemas.microsoft.com/office/powerpoint/2010/main" val="2417902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1D573-D1A9-0870-56E7-50A7075F572D}"/>
              </a:ext>
            </a:extLst>
          </p:cNvPr>
          <p:cNvSpPr>
            <a:spLocks noGrp="1"/>
          </p:cNvSpPr>
          <p:nvPr>
            <p:ph type="title"/>
          </p:nvPr>
        </p:nvSpPr>
        <p:spPr/>
        <p:txBody>
          <a:bodyPr/>
          <a:lstStyle/>
          <a:p>
            <a:r>
              <a:rPr lang="en-US" b="1" dirty="0">
                <a:latin typeface="+mn-lt"/>
              </a:rPr>
              <a:t>Evaluation: Implementation &amp; Overhead</a:t>
            </a:r>
          </a:p>
        </p:txBody>
      </p:sp>
      <p:sp>
        <p:nvSpPr>
          <p:cNvPr id="4" name="Slide Number Placeholder 3">
            <a:extLst>
              <a:ext uri="{FF2B5EF4-FFF2-40B4-BE49-F238E27FC236}">
                <a16:creationId xmlns:a16="http://schemas.microsoft.com/office/drawing/2014/main" id="{BEFB568C-C4EA-2252-FF93-5F9405522201}"/>
              </a:ext>
            </a:extLst>
          </p:cNvPr>
          <p:cNvSpPr>
            <a:spLocks noGrp="1"/>
          </p:cNvSpPr>
          <p:nvPr>
            <p:ph type="sldNum" sz="quarter" idx="12"/>
          </p:nvPr>
        </p:nvSpPr>
        <p:spPr/>
        <p:txBody>
          <a:bodyPr/>
          <a:lstStyle/>
          <a:p>
            <a:fld id="{8C2007DB-4D60-504E-99B5-33AD8DD28A36}" type="slidenum">
              <a:rPr kumimoji="1" lang="zh-CN" altLang="en-US" smtClean="0"/>
              <a:t>36</a:t>
            </a:fld>
            <a:endParaRPr kumimoji="1" lang="zh-CN" altLang="en-US"/>
          </a:p>
        </p:txBody>
      </p:sp>
      <p:sp>
        <p:nvSpPr>
          <p:cNvPr id="6" name="Content Placeholder 2">
            <a:extLst>
              <a:ext uri="{FF2B5EF4-FFF2-40B4-BE49-F238E27FC236}">
                <a16:creationId xmlns:a16="http://schemas.microsoft.com/office/drawing/2014/main" id="{BD0BE9C7-BD5A-7E3A-3BC6-31784707C463}"/>
              </a:ext>
            </a:extLst>
          </p:cNvPr>
          <p:cNvSpPr txBox="1">
            <a:spLocks/>
          </p:cNvSpPr>
          <p:nvPr/>
        </p:nvSpPr>
        <p:spPr>
          <a:xfrm>
            <a:off x="734303" y="1382601"/>
            <a:ext cx="10515600" cy="1603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400" dirty="0"/>
              <a:t>Attack Implementation:</a:t>
            </a:r>
          </a:p>
        </p:txBody>
      </p:sp>
      <p:sp>
        <p:nvSpPr>
          <p:cNvPr id="7" name="Slide Number Placeholder 3">
            <a:extLst>
              <a:ext uri="{FF2B5EF4-FFF2-40B4-BE49-F238E27FC236}">
                <a16:creationId xmlns:a16="http://schemas.microsoft.com/office/drawing/2014/main" id="{EE8E2B7F-007F-52FC-026F-8E9273CD9F63}"/>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2007DB-4D60-504E-99B5-33AD8DD28A36}" type="slidenum">
              <a:rPr kumimoji="1" lang="zh-CN" altLang="en-US" smtClean="0"/>
              <a:pPr/>
              <a:t>36</a:t>
            </a:fld>
            <a:endParaRPr kumimoji="1" lang="zh-CN" altLang="en-US"/>
          </a:p>
        </p:txBody>
      </p:sp>
      <p:sp>
        <p:nvSpPr>
          <p:cNvPr id="8" name="TextBox 7">
            <a:extLst>
              <a:ext uri="{FF2B5EF4-FFF2-40B4-BE49-F238E27FC236}">
                <a16:creationId xmlns:a16="http://schemas.microsoft.com/office/drawing/2014/main" id="{D88F7B52-22A2-6E43-2CB6-4CBBF8110E2B}"/>
              </a:ext>
            </a:extLst>
          </p:cNvPr>
          <p:cNvSpPr txBox="1"/>
          <p:nvPr/>
        </p:nvSpPr>
        <p:spPr>
          <a:xfrm>
            <a:off x="-121730" y="2985976"/>
            <a:ext cx="1900052" cy="830997"/>
          </a:xfrm>
          <a:prstGeom prst="rect">
            <a:avLst/>
          </a:prstGeom>
          <a:noFill/>
        </p:spPr>
        <p:txBody>
          <a:bodyPr wrap="square" rtlCol="0">
            <a:spAutoFit/>
          </a:bodyPr>
          <a:lstStyle/>
          <a:p>
            <a:pPr algn="ctr"/>
            <a:r>
              <a:rPr lang="en-US" sz="2400" dirty="0"/>
              <a:t>MSS Streaming</a:t>
            </a:r>
          </a:p>
        </p:txBody>
      </p:sp>
      <p:pic>
        <p:nvPicPr>
          <p:cNvPr id="9" name="Picture 14" descr="Equalizer vibration icon simple black style Vector Image">
            <a:extLst>
              <a:ext uri="{FF2B5EF4-FFF2-40B4-BE49-F238E27FC236}">
                <a16:creationId xmlns:a16="http://schemas.microsoft.com/office/drawing/2014/main" id="{7FC06BD8-8BF8-1BCF-E548-1CBEB6EE36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965" b="17921"/>
          <a:stretch/>
        </p:blipFill>
        <p:spPr bwMode="auto">
          <a:xfrm>
            <a:off x="170668" y="2234331"/>
            <a:ext cx="1413161" cy="81698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5450DE73-D69A-DE2E-D768-524CF4DE3ABE}"/>
              </a:ext>
            </a:extLst>
          </p:cNvPr>
          <p:cNvCxnSpPr>
            <a:cxnSpLocks/>
            <a:endCxn id="12" idx="1"/>
          </p:cNvCxnSpPr>
          <p:nvPr/>
        </p:nvCxnSpPr>
        <p:spPr>
          <a:xfrm>
            <a:off x="1800900" y="3426727"/>
            <a:ext cx="612981" cy="507924"/>
          </a:xfrm>
          <a:prstGeom prst="line">
            <a:avLst/>
          </a:prstGeom>
          <a:ln w="38100">
            <a:solidFill>
              <a:schemeClr val="tx1"/>
            </a:solidFill>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grpSp>
        <p:nvGrpSpPr>
          <p:cNvPr id="11" name="Group 10">
            <a:extLst>
              <a:ext uri="{FF2B5EF4-FFF2-40B4-BE49-F238E27FC236}">
                <a16:creationId xmlns:a16="http://schemas.microsoft.com/office/drawing/2014/main" id="{B3445531-BE92-3AAA-B727-25E89DC55E00}"/>
              </a:ext>
            </a:extLst>
          </p:cNvPr>
          <p:cNvGrpSpPr/>
          <p:nvPr/>
        </p:nvGrpSpPr>
        <p:grpSpPr>
          <a:xfrm>
            <a:off x="2368724" y="3334485"/>
            <a:ext cx="2643303" cy="1200330"/>
            <a:chOff x="2467876" y="5152268"/>
            <a:chExt cx="2643303" cy="1200330"/>
          </a:xfrm>
        </p:grpSpPr>
        <p:sp>
          <p:nvSpPr>
            <p:cNvPr id="12" name="Rounded Rectangle 11">
              <a:extLst>
                <a:ext uri="{FF2B5EF4-FFF2-40B4-BE49-F238E27FC236}">
                  <a16:creationId xmlns:a16="http://schemas.microsoft.com/office/drawing/2014/main" id="{3389B4D6-F25E-FA2B-B3F8-3AE92E30A60A}"/>
                </a:ext>
              </a:extLst>
            </p:cNvPr>
            <p:cNvSpPr/>
            <p:nvPr/>
          </p:nvSpPr>
          <p:spPr>
            <a:xfrm>
              <a:off x="2513033" y="5152269"/>
              <a:ext cx="2533980" cy="1200329"/>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39A7A0D-70CD-33AD-67C6-910502D067B4}"/>
                </a:ext>
              </a:extLst>
            </p:cNvPr>
            <p:cNvSpPr txBox="1"/>
            <p:nvPr/>
          </p:nvSpPr>
          <p:spPr>
            <a:xfrm>
              <a:off x="2467876" y="5152268"/>
              <a:ext cx="2643303" cy="1200329"/>
            </a:xfrm>
            <a:prstGeom prst="rect">
              <a:avLst/>
            </a:prstGeom>
            <a:noFill/>
          </p:spPr>
          <p:txBody>
            <a:bodyPr wrap="square" rtlCol="0">
              <a:spAutoFit/>
            </a:bodyPr>
            <a:lstStyle/>
            <a:p>
              <a:pPr algn="ctr"/>
              <a:r>
                <a:rPr lang="en-US" sz="2400" dirty="0"/>
                <a:t>Real-time Detect, Segment, Identify the VUI responses</a:t>
              </a:r>
            </a:p>
          </p:txBody>
        </p:sp>
      </p:grpSp>
      <p:grpSp>
        <p:nvGrpSpPr>
          <p:cNvPr id="14" name="Group 13">
            <a:extLst>
              <a:ext uri="{FF2B5EF4-FFF2-40B4-BE49-F238E27FC236}">
                <a16:creationId xmlns:a16="http://schemas.microsoft.com/office/drawing/2014/main" id="{C31388A6-8F55-9A11-42A5-2FE2E37551DB}"/>
              </a:ext>
            </a:extLst>
          </p:cNvPr>
          <p:cNvGrpSpPr/>
          <p:nvPr/>
        </p:nvGrpSpPr>
        <p:grpSpPr>
          <a:xfrm>
            <a:off x="5482251" y="3338238"/>
            <a:ext cx="1401292" cy="1200329"/>
            <a:chOff x="6683936" y="5033866"/>
            <a:chExt cx="1401292" cy="1200329"/>
          </a:xfrm>
        </p:grpSpPr>
        <p:sp>
          <p:nvSpPr>
            <p:cNvPr id="15" name="Rounded Rectangle 14">
              <a:extLst>
                <a:ext uri="{FF2B5EF4-FFF2-40B4-BE49-F238E27FC236}">
                  <a16:creationId xmlns:a16="http://schemas.microsoft.com/office/drawing/2014/main" id="{DF6E35D3-A57C-FA99-D6EF-D8708B976C78}"/>
                </a:ext>
              </a:extLst>
            </p:cNvPr>
            <p:cNvSpPr/>
            <p:nvPr/>
          </p:nvSpPr>
          <p:spPr>
            <a:xfrm>
              <a:off x="6683936" y="5033866"/>
              <a:ext cx="1401292" cy="1200329"/>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Database outline">
              <a:extLst>
                <a:ext uri="{FF2B5EF4-FFF2-40B4-BE49-F238E27FC236}">
                  <a16:creationId xmlns:a16="http://schemas.microsoft.com/office/drawing/2014/main" id="{5FA0AAA9-0A90-6C4F-7525-DAEC52656D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37278" y="5218528"/>
              <a:ext cx="914400" cy="914400"/>
            </a:xfrm>
            <a:prstGeom prst="rect">
              <a:avLst/>
            </a:prstGeom>
          </p:spPr>
        </p:pic>
      </p:grpSp>
      <p:cxnSp>
        <p:nvCxnSpPr>
          <p:cNvPr id="17" name="Straight Connector 16">
            <a:extLst>
              <a:ext uri="{FF2B5EF4-FFF2-40B4-BE49-F238E27FC236}">
                <a16:creationId xmlns:a16="http://schemas.microsoft.com/office/drawing/2014/main" id="{CB7BB609-21AE-A98E-C847-E79AE830D79C}"/>
              </a:ext>
            </a:extLst>
          </p:cNvPr>
          <p:cNvCxnSpPr>
            <a:cxnSpLocks/>
          </p:cNvCxnSpPr>
          <p:nvPr/>
        </p:nvCxnSpPr>
        <p:spPr>
          <a:xfrm flipV="1">
            <a:off x="4947861" y="3907809"/>
            <a:ext cx="534390" cy="5208"/>
          </a:xfrm>
          <a:prstGeom prst="line">
            <a:avLst/>
          </a:prstGeom>
          <a:ln w="38100">
            <a:solidFill>
              <a:schemeClr val="tx1"/>
            </a:solidFill>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grpSp>
        <p:nvGrpSpPr>
          <p:cNvPr id="18" name="Group 17">
            <a:extLst>
              <a:ext uri="{FF2B5EF4-FFF2-40B4-BE49-F238E27FC236}">
                <a16:creationId xmlns:a16="http://schemas.microsoft.com/office/drawing/2014/main" id="{A48195BB-FDA9-601D-4BDB-8593443F0F88}"/>
              </a:ext>
            </a:extLst>
          </p:cNvPr>
          <p:cNvGrpSpPr/>
          <p:nvPr/>
        </p:nvGrpSpPr>
        <p:grpSpPr>
          <a:xfrm>
            <a:off x="7431790" y="3308793"/>
            <a:ext cx="2657158" cy="1227638"/>
            <a:chOff x="7530942" y="5126576"/>
            <a:chExt cx="2657158" cy="1227638"/>
          </a:xfrm>
        </p:grpSpPr>
        <p:sp>
          <p:nvSpPr>
            <p:cNvPr id="19" name="Rounded Rectangle 18">
              <a:extLst>
                <a:ext uri="{FF2B5EF4-FFF2-40B4-BE49-F238E27FC236}">
                  <a16:creationId xmlns:a16="http://schemas.microsoft.com/office/drawing/2014/main" id="{7271CAB8-79B6-2E05-C48C-B1BED567D848}"/>
                </a:ext>
              </a:extLst>
            </p:cNvPr>
            <p:cNvSpPr/>
            <p:nvPr/>
          </p:nvSpPr>
          <p:spPr>
            <a:xfrm>
              <a:off x="7530942" y="5126576"/>
              <a:ext cx="2643303" cy="1200329"/>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87CD93C-C291-2C22-092A-B728026C6FBB}"/>
                </a:ext>
              </a:extLst>
            </p:cNvPr>
            <p:cNvSpPr txBox="1"/>
            <p:nvPr/>
          </p:nvSpPr>
          <p:spPr>
            <a:xfrm>
              <a:off x="7544797" y="5153885"/>
              <a:ext cx="2643303" cy="1200329"/>
            </a:xfrm>
            <a:prstGeom prst="rect">
              <a:avLst/>
            </a:prstGeom>
            <a:noFill/>
          </p:spPr>
          <p:txBody>
            <a:bodyPr wrap="square" rtlCol="0">
              <a:spAutoFit/>
            </a:bodyPr>
            <a:lstStyle/>
            <a:p>
              <a:pPr algn="ctr"/>
              <a:r>
                <a:rPr lang="en-US" sz="2400" dirty="0"/>
                <a:t>Process the MSS and extract the  </a:t>
              </a:r>
            </a:p>
            <a:p>
              <a:pPr algn="ctr"/>
              <a:r>
                <a:rPr lang="en-US" sz="2400" dirty="0"/>
                <a:t>on the cloud</a:t>
              </a:r>
            </a:p>
          </p:txBody>
        </p:sp>
      </p:grpSp>
      <p:cxnSp>
        <p:nvCxnSpPr>
          <p:cNvPr id="33" name="Straight Connector 32">
            <a:extLst>
              <a:ext uri="{FF2B5EF4-FFF2-40B4-BE49-F238E27FC236}">
                <a16:creationId xmlns:a16="http://schemas.microsoft.com/office/drawing/2014/main" id="{CAD6A6F2-EF7B-EF40-6544-A32AB14ED260}"/>
              </a:ext>
            </a:extLst>
          </p:cNvPr>
          <p:cNvCxnSpPr>
            <a:cxnSpLocks/>
          </p:cNvCxnSpPr>
          <p:nvPr/>
        </p:nvCxnSpPr>
        <p:spPr>
          <a:xfrm flipV="1">
            <a:off x="6897399" y="3905205"/>
            <a:ext cx="534390" cy="5208"/>
          </a:xfrm>
          <a:prstGeom prst="line">
            <a:avLst/>
          </a:prstGeom>
          <a:ln w="38100">
            <a:solidFill>
              <a:schemeClr val="tx1"/>
            </a:solidFill>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689E592B-FF04-1617-A275-FBBF828E715F}"/>
              </a:ext>
            </a:extLst>
          </p:cNvPr>
          <p:cNvCxnSpPr>
            <a:cxnSpLocks/>
          </p:cNvCxnSpPr>
          <p:nvPr/>
        </p:nvCxnSpPr>
        <p:spPr>
          <a:xfrm flipV="1">
            <a:off x="10088949" y="3902600"/>
            <a:ext cx="534390" cy="5208"/>
          </a:xfrm>
          <a:prstGeom prst="line">
            <a:avLst/>
          </a:prstGeom>
          <a:ln w="38100">
            <a:solidFill>
              <a:schemeClr val="tx1"/>
            </a:solidFill>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grpSp>
        <p:nvGrpSpPr>
          <p:cNvPr id="35" name="Group 34">
            <a:extLst>
              <a:ext uri="{FF2B5EF4-FFF2-40B4-BE49-F238E27FC236}">
                <a16:creationId xmlns:a16="http://schemas.microsoft.com/office/drawing/2014/main" id="{670EBDAD-B011-824A-65CA-1F0237F44885}"/>
              </a:ext>
            </a:extLst>
          </p:cNvPr>
          <p:cNvGrpSpPr/>
          <p:nvPr/>
        </p:nvGrpSpPr>
        <p:grpSpPr>
          <a:xfrm>
            <a:off x="10623339" y="3308793"/>
            <a:ext cx="1413162" cy="1200328"/>
            <a:chOff x="2549704" y="2013781"/>
            <a:chExt cx="1413162" cy="1200328"/>
          </a:xfrm>
        </p:grpSpPr>
        <p:sp>
          <p:nvSpPr>
            <p:cNvPr id="36" name="Rounded Rectangle 35">
              <a:extLst>
                <a:ext uri="{FF2B5EF4-FFF2-40B4-BE49-F238E27FC236}">
                  <a16:creationId xmlns:a16="http://schemas.microsoft.com/office/drawing/2014/main" id="{327A6107-DF81-CDB6-7AFB-677E2FA9A46A}"/>
                </a:ext>
              </a:extLst>
            </p:cNvPr>
            <p:cNvSpPr/>
            <p:nvPr/>
          </p:nvSpPr>
          <p:spPr>
            <a:xfrm>
              <a:off x="2549704" y="2013781"/>
              <a:ext cx="1413162" cy="1200328"/>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Graphic 36" descr="Upload outline">
              <a:extLst>
                <a:ext uri="{FF2B5EF4-FFF2-40B4-BE49-F238E27FC236}">
                  <a16:creationId xmlns:a16="http://schemas.microsoft.com/office/drawing/2014/main" id="{293B7742-02E8-003D-436E-A06307FFDA3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93149" y="2156744"/>
              <a:ext cx="914400" cy="914400"/>
            </a:xfrm>
            <a:prstGeom prst="rect">
              <a:avLst/>
            </a:prstGeom>
          </p:spPr>
        </p:pic>
      </p:grpSp>
      <p:cxnSp>
        <p:nvCxnSpPr>
          <p:cNvPr id="46" name="Straight Connector 45">
            <a:extLst>
              <a:ext uri="{FF2B5EF4-FFF2-40B4-BE49-F238E27FC236}">
                <a16:creationId xmlns:a16="http://schemas.microsoft.com/office/drawing/2014/main" id="{305D7354-BE4F-D16F-8A78-F04B54FD129C}"/>
              </a:ext>
            </a:extLst>
          </p:cNvPr>
          <p:cNvCxnSpPr>
            <a:cxnSpLocks/>
            <a:endCxn id="52" idx="1"/>
          </p:cNvCxnSpPr>
          <p:nvPr/>
        </p:nvCxnSpPr>
        <p:spPr>
          <a:xfrm flipV="1">
            <a:off x="1800900" y="2584613"/>
            <a:ext cx="626281" cy="842114"/>
          </a:xfrm>
          <a:prstGeom prst="line">
            <a:avLst/>
          </a:prstGeom>
          <a:ln w="38100">
            <a:solidFill>
              <a:schemeClr val="tx1"/>
            </a:solidFill>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CCCF51BB-B154-40DF-62A6-FD8E8772B6DE}"/>
              </a:ext>
            </a:extLst>
          </p:cNvPr>
          <p:cNvCxnSpPr>
            <a:cxnSpLocks/>
          </p:cNvCxnSpPr>
          <p:nvPr/>
        </p:nvCxnSpPr>
        <p:spPr>
          <a:xfrm>
            <a:off x="3827260" y="2642823"/>
            <a:ext cx="899570" cy="3800"/>
          </a:xfrm>
          <a:prstGeom prst="line">
            <a:avLst/>
          </a:prstGeom>
          <a:ln w="38100">
            <a:solidFill>
              <a:schemeClr val="tx1"/>
            </a:solidFill>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grpSp>
        <p:nvGrpSpPr>
          <p:cNvPr id="48" name="Group 47">
            <a:extLst>
              <a:ext uri="{FF2B5EF4-FFF2-40B4-BE49-F238E27FC236}">
                <a16:creationId xmlns:a16="http://schemas.microsoft.com/office/drawing/2014/main" id="{3C872B67-429C-11F0-2EB0-11164AB20305}"/>
              </a:ext>
            </a:extLst>
          </p:cNvPr>
          <p:cNvGrpSpPr/>
          <p:nvPr/>
        </p:nvGrpSpPr>
        <p:grpSpPr>
          <a:xfrm>
            <a:off x="4646450" y="1984447"/>
            <a:ext cx="2827371" cy="1200330"/>
            <a:chOff x="4748617" y="2155192"/>
            <a:chExt cx="2827371" cy="1200330"/>
          </a:xfrm>
        </p:grpSpPr>
        <p:sp>
          <p:nvSpPr>
            <p:cNvPr id="49" name="Rounded Rectangle 48">
              <a:extLst>
                <a:ext uri="{FF2B5EF4-FFF2-40B4-BE49-F238E27FC236}">
                  <a16:creationId xmlns:a16="http://schemas.microsoft.com/office/drawing/2014/main" id="{461C0BFB-1629-20C8-BBAA-69FAC46C24E8}"/>
                </a:ext>
              </a:extLst>
            </p:cNvPr>
            <p:cNvSpPr/>
            <p:nvPr/>
          </p:nvSpPr>
          <p:spPr>
            <a:xfrm>
              <a:off x="4844089" y="2155193"/>
              <a:ext cx="2643303" cy="1200329"/>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3C4D01F-CDFA-F2D6-002C-8AFE13B8EDA7}"/>
                </a:ext>
              </a:extLst>
            </p:cNvPr>
            <p:cNvSpPr txBox="1"/>
            <p:nvPr/>
          </p:nvSpPr>
          <p:spPr>
            <a:xfrm>
              <a:off x="4748617" y="2155192"/>
              <a:ext cx="2827371" cy="1200329"/>
            </a:xfrm>
            <a:prstGeom prst="rect">
              <a:avLst/>
            </a:prstGeom>
            <a:noFill/>
          </p:spPr>
          <p:txBody>
            <a:bodyPr wrap="square" rtlCol="0">
              <a:spAutoFit/>
            </a:bodyPr>
            <a:lstStyle/>
            <a:p>
              <a:pPr algn="ctr"/>
              <a:r>
                <a:rPr lang="en-US" sz="2400" dirty="0"/>
                <a:t>Process the MSS, extract the privacy </a:t>
              </a:r>
            </a:p>
            <a:p>
              <a:pPr algn="ctr"/>
              <a:r>
                <a:rPr lang="en-US" sz="2400" dirty="0"/>
                <a:t>on the cloud</a:t>
              </a:r>
            </a:p>
          </p:txBody>
        </p:sp>
      </p:grpSp>
      <p:grpSp>
        <p:nvGrpSpPr>
          <p:cNvPr id="51" name="Group 50">
            <a:extLst>
              <a:ext uri="{FF2B5EF4-FFF2-40B4-BE49-F238E27FC236}">
                <a16:creationId xmlns:a16="http://schemas.microsoft.com/office/drawing/2014/main" id="{9C06E084-549C-888E-D28C-4CBD6BA1C18B}"/>
              </a:ext>
            </a:extLst>
          </p:cNvPr>
          <p:cNvGrpSpPr/>
          <p:nvPr/>
        </p:nvGrpSpPr>
        <p:grpSpPr>
          <a:xfrm>
            <a:off x="2427181" y="1984449"/>
            <a:ext cx="1413162" cy="1200328"/>
            <a:chOff x="2549704" y="2013781"/>
            <a:chExt cx="1413162" cy="1200328"/>
          </a:xfrm>
        </p:grpSpPr>
        <p:sp>
          <p:nvSpPr>
            <p:cNvPr id="52" name="Rounded Rectangle 51">
              <a:extLst>
                <a:ext uri="{FF2B5EF4-FFF2-40B4-BE49-F238E27FC236}">
                  <a16:creationId xmlns:a16="http://schemas.microsoft.com/office/drawing/2014/main" id="{D5309348-74F5-9F56-C474-79D06041ECC5}"/>
                </a:ext>
              </a:extLst>
            </p:cNvPr>
            <p:cNvSpPr/>
            <p:nvPr/>
          </p:nvSpPr>
          <p:spPr>
            <a:xfrm>
              <a:off x="2549704" y="2013781"/>
              <a:ext cx="1413162" cy="1200328"/>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Graphic 52" descr="Upload outline">
              <a:extLst>
                <a:ext uri="{FF2B5EF4-FFF2-40B4-BE49-F238E27FC236}">
                  <a16:creationId xmlns:a16="http://schemas.microsoft.com/office/drawing/2014/main" id="{8A0543BC-0493-CB4F-0116-28AED932353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93149" y="2156744"/>
              <a:ext cx="914400" cy="914400"/>
            </a:xfrm>
            <a:prstGeom prst="rect">
              <a:avLst/>
            </a:prstGeom>
          </p:spPr>
        </p:pic>
      </p:grpSp>
      <p:graphicFrame>
        <p:nvGraphicFramePr>
          <p:cNvPr id="60" name="Table 60">
            <a:extLst>
              <a:ext uri="{FF2B5EF4-FFF2-40B4-BE49-F238E27FC236}">
                <a16:creationId xmlns:a16="http://schemas.microsoft.com/office/drawing/2014/main" id="{B95EE538-16CC-2714-9186-BB2D3460FB41}"/>
              </a:ext>
            </a:extLst>
          </p:cNvPr>
          <p:cNvGraphicFramePr>
            <a:graphicFrameLocks noGrp="1"/>
          </p:cNvGraphicFramePr>
          <p:nvPr/>
        </p:nvGraphicFramePr>
        <p:xfrm>
          <a:off x="2368724" y="5104385"/>
          <a:ext cx="6982313" cy="1493520"/>
        </p:xfrm>
        <a:graphic>
          <a:graphicData uri="http://schemas.openxmlformats.org/drawingml/2006/table">
            <a:tbl>
              <a:tblPr firstRow="1" bandRow="1">
                <a:tableStyleId>{073A0DAA-6AF3-43AB-8588-CEC1D06C72B9}</a:tableStyleId>
              </a:tblPr>
              <a:tblGrid>
                <a:gridCol w="1169473">
                  <a:extLst>
                    <a:ext uri="{9D8B030D-6E8A-4147-A177-3AD203B41FA5}">
                      <a16:colId xmlns:a16="http://schemas.microsoft.com/office/drawing/2014/main" val="3062495041"/>
                    </a:ext>
                  </a:extLst>
                </a:gridCol>
                <a:gridCol w="1453210">
                  <a:extLst>
                    <a:ext uri="{9D8B030D-6E8A-4147-A177-3AD203B41FA5}">
                      <a16:colId xmlns:a16="http://schemas.microsoft.com/office/drawing/2014/main" val="2884196177"/>
                    </a:ext>
                  </a:extLst>
                </a:gridCol>
                <a:gridCol w="1453210">
                  <a:extLst>
                    <a:ext uri="{9D8B030D-6E8A-4147-A177-3AD203B41FA5}">
                      <a16:colId xmlns:a16="http://schemas.microsoft.com/office/drawing/2014/main" val="104839784"/>
                    </a:ext>
                  </a:extLst>
                </a:gridCol>
                <a:gridCol w="1453210">
                  <a:extLst>
                    <a:ext uri="{9D8B030D-6E8A-4147-A177-3AD203B41FA5}">
                      <a16:colId xmlns:a16="http://schemas.microsoft.com/office/drawing/2014/main" val="4065633834"/>
                    </a:ext>
                  </a:extLst>
                </a:gridCol>
                <a:gridCol w="1453210">
                  <a:extLst>
                    <a:ext uri="{9D8B030D-6E8A-4147-A177-3AD203B41FA5}">
                      <a16:colId xmlns:a16="http://schemas.microsoft.com/office/drawing/2014/main" val="4066872939"/>
                    </a:ext>
                  </a:extLst>
                </a:gridCol>
              </a:tblGrid>
              <a:tr h="370840">
                <a:tc>
                  <a:txBody>
                    <a:bodyPr/>
                    <a:lstStyle/>
                    <a:p>
                      <a:pPr algn="ctr"/>
                      <a:endParaRPr lang="en-US" sz="2000" dirty="0"/>
                    </a:p>
                  </a:txBody>
                  <a:tcPr/>
                </a:tc>
                <a:tc>
                  <a:txBody>
                    <a:bodyPr/>
                    <a:lstStyle/>
                    <a:p>
                      <a:pPr algn="ctr"/>
                      <a:r>
                        <a:rPr lang="en-US" sz="2000" dirty="0"/>
                        <a:t>Mobile Data</a:t>
                      </a:r>
                    </a:p>
                  </a:txBody>
                  <a:tcPr/>
                </a:tc>
                <a:tc>
                  <a:txBody>
                    <a:bodyPr/>
                    <a:lstStyle/>
                    <a:p>
                      <a:pPr algn="ctr"/>
                      <a:r>
                        <a:rPr lang="en-US" sz="2000" dirty="0"/>
                        <a:t>Segment Memory</a:t>
                      </a:r>
                    </a:p>
                  </a:txBody>
                  <a:tcPr/>
                </a:tc>
                <a:tc>
                  <a:txBody>
                    <a:bodyPr/>
                    <a:lstStyle/>
                    <a:p>
                      <a:pPr algn="ctr"/>
                      <a:r>
                        <a:rPr lang="en-US" sz="2000" dirty="0"/>
                        <a:t>Peak CPU</a:t>
                      </a:r>
                    </a:p>
                  </a:txBody>
                  <a:tcPr/>
                </a:tc>
                <a:tc>
                  <a:txBody>
                    <a:bodyPr/>
                    <a:lstStyle/>
                    <a:p>
                      <a:pPr algn="ctr"/>
                      <a:r>
                        <a:rPr lang="en-US" sz="2000" dirty="0"/>
                        <a:t>Power</a:t>
                      </a:r>
                    </a:p>
                  </a:txBody>
                  <a:tcPr/>
                </a:tc>
                <a:extLst>
                  <a:ext uri="{0D108BD9-81ED-4DB2-BD59-A6C34878D82A}">
                    <a16:rowId xmlns:a16="http://schemas.microsoft.com/office/drawing/2014/main" val="3726377019"/>
                  </a:ext>
                </a:extLst>
              </a:tr>
              <a:tr h="370840">
                <a:tc>
                  <a:txBody>
                    <a:bodyPr/>
                    <a:lstStyle/>
                    <a:p>
                      <a:pPr algn="ctr"/>
                      <a:r>
                        <a:rPr lang="en-US" sz="2000" dirty="0"/>
                        <a:t>1</a:t>
                      </a:r>
                    </a:p>
                  </a:txBody>
                  <a:tcPr/>
                </a:tc>
                <a:tc>
                  <a:txBody>
                    <a:bodyPr/>
                    <a:lstStyle/>
                    <a:p>
                      <a:pPr algn="ctr"/>
                      <a:r>
                        <a:rPr lang="en-US" sz="2000" dirty="0"/>
                        <a:t>100 KB/min</a:t>
                      </a:r>
                    </a:p>
                  </a:txBody>
                  <a:tcPr/>
                </a:tc>
                <a:tc>
                  <a:txBody>
                    <a:bodyPr/>
                    <a:lstStyle/>
                    <a:p>
                      <a:pPr algn="ctr"/>
                      <a:r>
                        <a:rPr lang="en-US" sz="2000" dirty="0"/>
                        <a:t>/</a:t>
                      </a:r>
                    </a:p>
                  </a:txBody>
                  <a:tcPr/>
                </a:tc>
                <a:tc>
                  <a:txBody>
                    <a:bodyPr/>
                    <a:lstStyle/>
                    <a:p>
                      <a:pPr algn="ctr"/>
                      <a:r>
                        <a:rPr lang="en-US" sz="2000" dirty="0"/>
                        <a:t>/</a:t>
                      </a:r>
                    </a:p>
                  </a:txBody>
                  <a:tcPr/>
                </a:tc>
                <a:tc>
                  <a:txBody>
                    <a:bodyPr/>
                    <a:lstStyle/>
                    <a:p>
                      <a:pPr algn="ctr"/>
                      <a:r>
                        <a:rPr lang="en-US" sz="2000" dirty="0"/>
                        <a:t>/</a:t>
                      </a:r>
                    </a:p>
                  </a:txBody>
                  <a:tcPr/>
                </a:tc>
                <a:extLst>
                  <a:ext uri="{0D108BD9-81ED-4DB2-BD59-A6C34878D82A}">
                    <a16:rowId xmlns:a16="http://schemas.microsoft.com/office/drawing/2014/main" val="4245315348"/>
                  </a:ext>
                </a:extLst>
              </a:tr>
              <a:tr h="370840">
                <a:tc>
                  <a:txBody>
                    <a:bodyPr/>
                    <a:lstStyle/>
                    <a:p>
                      <a:pPr algn="ctr"/>
                      <a:r>
                        <a:rPr lang="en-US" sz="2000" dirty="0"/>
                        <a:t>2</a:t>
                      </a:r>
                    </a:p>
                  </a:txBody>
                  <a:tcPr/>
                </a:tc>
                <a:tc>
                  <a:txBody>
                    <a:bodyPr/>
                    <a:lstStyle/>
                    <a:p>
                      <a:pPr algn="ctr"/>
                      <a:r>
                        <a:rPr lang="en-US" sz="2000"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16 KB/Seg</a:t>
                      </a:r>
                    </a:p>
                  </a:txBody>
                  <a:tcPr/>
                </a:tc>
                <a:tc>
                  <a:txBody>
                    <a:bodyPr/>
                    <a:lstStyle/>
                    <a:p>
                      <a:pPr algn="ctr"/>
                      <a:r>
                        <a:rPr lang="en-US" sz="2000" dirty="0"/>
                        <a:t>5%</a:t>
                      </a:r>
                    </a:p>
                  </a:txBody>
                  <a:tcPr/>
                </a:tc>
                <a:tc>
                  <a:txBody>
                    <a:bodyPr/>
                    <a:lstStyle/>
                    <a:p>
                      <a:pPr algn="ctr"/>
                      <a:r>
                        <a:rPr lang="en-US" sz="2000" dirty="0"/>
                        <a:t>35mW</a:t>
                      </a:r>
                    </a:p>
                  </a:txBody>
                  <a:tcPr/>
                </a:tc>
                <a:extLst>
                  <a:ext uri="{0D108BD9-81ED-4DB2-BD59-A6C34878D82A}">
                    <a16:rowId xmlns:a16="http://schemas.microsoft.com/office/drawing/2014/main" val="3243059550"/>
                  </a:ext>
                </a:extLst>
              </a:tr>
            </a:tbl>
          </a:graphicData>
        </a:graphic>
      </p:graphicFrame>
      <p:sp>
        <p:nvSpPr>
          <p:cNvPr id="61" name="Content Placeholder 2">
            <a:extLst>
              <a:ext uri="{FF2B5EF4-FFF2-40B4-BE49-F238E27FC236}">
                <a16:creationId xmlns:a16="http://schemas.microsoft.com/office/drawing/2014/main" id="{7DA3E142-DB6B-EBC3-14AA-8024ED77622F}"/>
              </a:ext>
            </a:extLst>
          </p:cNvPr>
          <p:cNvSpPr>
            <a:spLocks noGrp="1"/>
          </p:cNvSpPr>
          <p:nvPr>
            <p:ph idx="1"/>
          </p:nvPr>
        </p:nvSpPr>
        <p:spPr>
          <a:xfrm>
            <a:off x="477793" y="4633438"/>
            <a:ext cx="10515600" cy="686221"/>
          </a:xfrm>
        </p:spPr>
        <p:txBody>
          <a:bodyPr>
            <a:normAutofit/>
          </a:bodyPr>
          <a:lstStyle/>
          <a:p>
            <a:r>
              <a:rPr lang="en-US" sz="2400" dirty="0"/>
              <a:t>Voice detection and segmentation overhead (running in the background)</a:t>
            </a:r>
          </a:p>
        </p:txBody>
      </p:sp>
    </p:spTree>
    <p:extLst>
      <p:ext uri="{BB962C8B-B14F-4D97-AF65-F5344CB8AC3E}">
        <p14:creationId xmlns:p14="http://schemas.microsoft.com/office/powerpoint/2010/main" val="292348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ABED1-CEC3-1F72-26BA-A3C99CEBE5C3}"/>
              </a:ext>
            </a:extLst>
          </p:cNvPr>
          <p:cNvSpPr>
            <a:spLocks noGrp="1"/>
          </p:cNvSpPr>
          <p:nvPr>
            <p:ph type="title"/>
          </p:nvPr>
        </p:nvSpPr>
        <p:spPr/>
        <p:txBody>
          <a:bodyPr/>
          <a:lstStyle/>
          <a:p>
            <a:r>
              <a:rPr lang="en-US" b="1" dirty="0">
                <a:latin typeface="+mn-lt"/>
              </a:rPr>
              <a:t>Evaluation: System Overhead</a:t>
            </a:r>
            <a:endParaRPr lang="en-US" dirty="0"/>
          </a:p>
        </p:txBody>
      </p:sp>
      <p:sp>
        <p:nvSpPr>
          <p:cNvPr id="3" name="Content Placeholder 2">
            <a:extLst>
              <a:ext uri="{FF2B5EF4-FFF2-40B4-BE49-F238E27FC236}">
                <a16:creationId xmlns:a16="http://schemas.microsoft.com/office/drawing/2014/main" id="{DEBC2ED5-1D21-AC80-C1A6-8B92F45A93D8}"/>
              </a:ext>
            </a:extLst>
          </p:cNvPr>
          <p:cNvSpPr>
            <a:spLocks noGrp="1"/>
          </p:cNvSpPr>
          <p:nvPr>
            <p:ph idx="1"/>
          </p:nvPr>
        </p:nvSpPr>
        <p:spPr>
          <a:xfrm>
            <a:off x="838200" y="1825625"/>
            <a:ext cx="10515600" cy="686221"/>
          </a:xfrm>
        </p:spPr>
        <p:txBody>
          <a:bodyPr>
            <a:normAutofit/>
          </a:bodyPr>
          <a:lstStyle/>
          <a:p>
            <a:r>
              <a:rPr lang="en-US" sz="2400" dirty="0"/>
              <a:t>On-device DNN overhead (running when the app is active)</a:t>
            </a:r>
          </a:p>
        </p:txBody>
      </p:sp>
      <p:sp>
        <p:nvSpPr>
          <p:cNvPr id="4" name="Slide Number Placeholder 3">
            <a:extLst>
              <a:ext uri="{FF2B5EF4-FFF2-40B4-BE49-F238E27FC236}">
                <a16:creationId xmlns:a16="http://schemas.microsoft.com/office/drawing/2014/main" id="{2679DCD3-291E-859E-6BAD-BC41939916FF}"/>
              </a:ext>
            </a:extLst>
          </p:cNvPr>
          <p:cNvSpPr>
            <a:spLocks noGrp="1"/>
          </p:cNvSpPr>
          <p:nvPr>
            <p:ph type="sldNum" sz="quarter" idx="12"/>
          </p:nvPr>
        </p:nvSpPr>
        <p:spPr/>
        <p:txBody>
          <a:bodyPr/>
          <a:lstStyle/>
          <a:p>
            <a:fld id="{8C2007DB-4D60-504E-99B5-33AD8DD28A36}" type="slidenum">
              <a:rPr kumimoji="1" lang="zh-CN" altLang="en-US" smtClean="0"/>
              <a:t>37</a:t>
            </a:fld>
            <a:endParaRPr kumimoji="1" lang="zh-CN" altLang="en-US"/>
          </a:p>
        </p:txBody>
      </p:sp>
      <p:pic>
        <p:nvPicPr>
          <p:cNvPr id="5" name="Picture 4">
            <a:extLst>
              <a:ext uri="{FF2B5EF4-FFF2-40B4-BE49-F238E27FC236}">
                <a16:creationId xmlns:a16="http://schemas.microsoft.com/office/drawing/2014/main" id="{61AE435E-BC35-D6F9-4E32-19CC9666949B}"/>
              </a:ext>
            </a:extLst>
          </p:cNvPr>
          <p:cNvPicPr>
            <a:picLocks noChangeAspect="1"/>
          </p:cNvPicPr>
          <p:nvPr/>
        </p:nvPicPr>
        <p:blipFill>
          <a:blip r:embed="rId2"/>
          <a:stretch>
            <a:fillRect/>
          </a:stretch>
        </p:blipFill>
        <p:spPr>
          <a:xfrm>
            <a:off x="2003540" y="2538001"/>
            <a:ext cx="7241135" cy="1781998"/>
          </a:xfrm>
          <a:prstGeom prst="rect">
            <a:avLst/>
          </a:prstGeom>
        </p:spPr>
      </p:pic>
      <p:sp>
        <p:nvSpPr>
          <p:cNvPr id="7" name="TextBox 6">
            <a:extLst>
              <a:ext uri="{FF2B5EF4-FFF2-40B4-BE49-F238E27FC236}">
                <a16:creationId xmlns:a16="http://schemas.microsoft.com/office/drawing/2014/main" id="{AE5329B4-B0D2-8895-6D4B-11D8645643D2}"/>
              </a:ext>
            </a:extLst>
          </p:cNvPr>
          <p:cNvSpPr txBox="1"/>
          <p:nvPr/>
        </p:nvSpPr>
        <p:spPr>
          <a:xfrm>
            <a:off x="1000699" y="5119693"/>
            <a:ext cx="10190602" cy="830997"/>
          </a:xfrm>
          <a:prstGeom prst="rect">
            <a:avLst/>
          </a:prstGeom>
          <a:noFill/>
        </p:spPr>
        <p:txBody>
          <a:bodyPr wrap="square">
            <a:spAutoFit/>
          </a:bodyPr>
          <a:lstStyle/>
          <a:p>
            <a:r>
              <a:rPr lang="en-US" sz="2400" dirty="0"/>
              <a:t>Overall, the on-device implementation of </a:t>
            </a:r>
            <a:r>
              <a:rPr lang="en-US" sz="2400" dirty="0" err="1"/>
              <a:t>StealthyIMU</a:t>
            </a:r>
            <a:r>
              <a:rPr lang="en-US" sz="2400" dirty="0"/>
              <a:t> is unlikely to be distinguishable from an innocuous app.</a:t>
            </a:r>
          </a:p>
        </p:txBody>
      </p:sp>
    </p:spTree>
    <p:extLst>
      <p:ext uri="{BB962C8B-B14F-4D97-AF65-F5344CB8AC3E}">
        <p14:creationId xmlns:p14="http://schemas.microsoft.com/office/powerpoint/2010/main" val="1303605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C48FF8F-6394-FCC8-C4FA-772F21761DED}"/>
              </a:ext>
            </a:extLst>
          </p:cNvPr>
          <p:cNvSpPr>
            <a:spLocks noGrp="1"/>
          </p:cNvSpPr>
          <p:nvPr>
            <p:ph type="sldNum" sz="quarter" idx="12"/>
          </p:nvPr>
        </p:nvSpPr>
        <p:spPr/>
        <p:txBody>
          <a:bodyPr/>
          <a:lstStyle/>
          <a:p>
            <a:fld id="{8C2007DB-4D60-504E-99B5-33AD8DD28A36}" type="slidenum">
              <a:rPr kumimoji="1" lang="zh-CN" altLang="en-US" smtClean="0"/>
              <a:t>4</a:t>
            </a:fld>
            <a:endParaRPr kumimoji="1" lang="zh-CN" altLang="en-US"/>
          </a:p>
        </p:txBody>
      </p:sp>
      <p:sp>
        <p:nvSpPr>
          <p:cNvPr id="5" name="Google Shape;115;p4">
            <a:extLst>
              <a:ext uri="{FF2B5EF4-FFF2-40B4-BE49-F238E27FC236}">
                <a16:creationId xmlns:a16="http://schemas.microsoft.com/office/drawing/2014/main" id="{1293BE7A-B030-4CD7-B6D7-E830C1970ED0}"/>
              </a:ext>
            </a:extLst>
          </p:cNvPr>
          <p:cNvSpPr txBox="1">
            <a:spLocks noGrp="1"/>
          </p:cNvSpPr>
          <p:nvPr>
            <p:ph type="title"/>
          </p:nvPr>
        </p:nvSpPr>
        <p:spPr>
          <a:xfrm>
            <a:off x="809698" y="3350361"/>
            <a:ext cx="10428387" cy="1325563"/>
          </a:xfrm>
          <a:prstGeom prst="rect">
            <a:avLst/>
          </a:prstGeom>
          <a:noFill/>
          <a:ln>
            <a:noFill/>
          </a:ln>
        </p:spPr>
        <p:txBody>
          <a:bodyPr spcFirstLastPara="1" wrap="square" lIns="91425" tIns="45700" rIns="91425" bIns="45700" anchor="ctr" anchorCtr="0">
            <a:noAutofit/>
          </a:bodyPr>
          <a:lstStyle/>
          <a:p>
            <a:pPr>
              <a:spcBef>
                <a:spcPts val="0"/>
              </a:spcBef>
              <a:buClr>
                <a:schemeClr val="dk1"/>
              </a:buClr>
              <a:buSzPts val="4400"/>
            </a:pPr>
            <a:r>
              <a:rPr lang="en-US" sz="3200" b="1" dirty="0">
                <a:latin typeface="+mn-lt"/>
                <a:ea typeface="Calibri"/>
                <a:cs typeface="Calibri"/>
                <a:sym typeface="Calibri"/>
              </a:rPr>
              <a:t>Will </a:t>
            </a:r>
            <a:r>
              <a:rPr lang="en-US" sz="3200" b="1" dirty="0">
                <a:latin typeface="+mn-lt"/>
              </a:rPr>
              <a:t>this threat model pose a real privacy threat to victims? </a:t>
            </a:r>
            <a:endParaRPr sz="3200" dirty="0"/>
          </a:p>
        </p:txBody>
      </p:sp>
      <p:grpSp>
        <p:nvGrpSpPr>
          <p:cNvPr id="6" name="Group 5">
            <a:extLst>
              <a:ext uri="{FF2B5EF4-FFF2-40B4-BE49-F238E27FC236}">
                <a16:creationId xmlns:a16="http://schemas.microsoft.com/office/drawing/2014/main" id="{F40A400F-A025-4598-208F-06052B02EF4F}"/>
              </a:ext>
            </a:extLst>
          </p:cNvPr>
          <p:cNvGrpSpPr/>
          <p:nvPr/>
        </p:nvGrpSpPr>
        <p:grpSpPr>
          <a:xfrm>
            <a:off x="1875604" y="1188716"/>
            <a:ext cx="2816085" cy="1976900"/>
            <a:chOff x="1503439" y="2440550"/>
            <a:chExt cx="2816085" cy="1976900"/>
          </a:xfrm>
        </p:grpSpPr>
        <p:pic>
          <p:nvPicPr>
            <p:cNvPr id="7" name="Picture 6" descr="A close-up of a logo&#10;&#10;Description automatically generated with low confidence">
              <a:extLst>
                <a:ext uri="{FF2B5EF4-FFF2-40B4-BE49-F238E27FC236}">
                  <a16:creationId xmlns:a16="http://schemas.microsoft.com/office/drawing/2014/main" id="{10C85B92-A696-72BF-3380-8B7D18AFBCD2}"/>
                </a:ext>
              </a:extLst>
            </p:cNvPr>
            <p:cNvPicPr>
              <a:picLocks noChangeAspect="1"/>
            </p:cNvPicPr>
            <p:nvPr/>
          </p:nvPicPr>
          <p:blipFill>
            <a:blip r:embed="rId3"/>
            <a:stretch>
              <a:fillRect/>
            </a:stretch>
          </p:blipFill>
          <p:spPr>
            <a:xfrm>
              <a:off x="1503439" y="2440550"/>
              <a:ext cx="2816085" cy="1976900"/>
            </a:xfrm>
            <a:prstGeom prst="rect">
              <a:avLst/>
            </a:prstGeom>
          </p:spPr>
        </p:pic>
        <p:sp>
          <p:nvSpPr>
            <p:cNvPr id="8" name="Oval 7">
              <a:extLst>
                <a:ext uri="{FF2B5EF4-FFF2-40B4-BE49-F238E27FC236}">
                  <a16:creationId xmlns:a16="http://schemas.microsoft.com/office/drawing/2014/main" id="{7DDDD60B-D8FE-10F7-3C50-766C573A9C53}"/>
                </a:ext>
              </a:extLst>
            </p:cNvPr>
            <p:cNvSpPr/>
            <p:nvPr/>
          </p:nvSpPr>
          <p:spPr>
            <a:xfrm>
              <a:off x="2268188" y="4179945"/>
              <a:ext cx="130629" cy="13062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689CE746-C208-0CC0-ECAE-A53782326150}"/>
                </a:ext>
              </a:extLst>
            </p:cNvPr>
            <p:cNvSpPr/>
            <p:nvPr/>
          </p:nvSpPr>
          <p:spPr>
            <a:xfrm rot="1324374">
              <a:off x="1724321" y="3993202"/>
              <a:ext cx="193658" cy="5763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Graphic 9" descr="Sound Medium outline">
            <a:extLst>
              <a:ext uri="{FF2B5EF4-FFF2-40B4-BE49-F238E27FC236}">
                <a16:creationId xmlns:a16="http://schemas.microsoft.com/office/drawing/2014/main" id="{3E709A57-0304-31FC-84B5-5CD31905E544}"/>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61629" t="1001"/>
          <a:stretch/>
        </p:blipFill>
        <p:spPr>
          <a:xfrm rot="7970931">
            <a:off x="1795615" y="2568178"/>
            <a:ext cx="279010" cy="719865"/>
          </a:xfrm>
          <a:prstGeom prst="rect">
            <a:avLst/>
          </a:prstGeom>
        </p:spPr>
      </p:pic>
      <p:cxnSp>
        <p:nvCxnSpPr>
          <p:cNvPr id="11" name="Straight Connector 10">
            <a:extLst>
              <a:ext uri="{FF2B5EF4-FFF2-40B4-BE49-F238E27FC236}">
                <a16:creationId xmlns:a16="http://schemas.microsoft.com/office/drawing/2014/main" id="{B33DC157-B95B-8BFD-71CA-3BD81BA0C19C}"/>
              </a:ext>
            </a:extLst>
          </p:cNvPr>
          <p:cNvCxnSpPr>
            <a:cxnSpLocks/>
          </p:cNvCxnSpPr>
          <p:nvPr/>
        </p:nvCxnSpPr>
        <p:spPr>
          <a:xfrm flipH="1" flipV="1">
            <a:off x="1710023" y="1439903"/>
            <a:ext cx="463288" cy="1329275"/>
          </a:xfrm>
          <a:prstGeom prst="line">
            <a:avLst/>
          </a:prstGeom>
          <a:ln w="19050">
            <a:prstDash val="lgDash"/>
            <a:headEnd type="oval" w="med" len="med"/>
            <a:tailEnd type="oval" w="med" len="med"/>
          </a:ln>
        </p:spPr>
        <p:style>
          <a:lnRef idx="1">
            <a:schemeClr val="dk1"/>
          </a:lnRef>
          <a:fillRef idx="0">
            <a:schemeClr val="dk1"/>
          </a:fillRef>
          <a:effectRef idx="0">
            <a:schemeClr val="dk1"/>
          </a:effectRef>
          <a:fontRef idx="minor">
            <a:schemeClr val="tx1"/>
          </a:fontRef>
        </p:style>
      </p:cxnSp>
      <p:sp>
        <p:nvSpPr>
          <p:cNvPr id="12" name="Google Shape;102;p2">
            <a:extLst>
              <a:ext uri="{FF2B5EF4-FFF2-40B4-BE49-F238E27FC236}">
                <a16:creationId xmlns:a16="http://schemas.microsoft.com/office/drawing/2014/main" id="{83AA4184-0656-C08D-941D-E9214A164992}"/>
              </a:ext>
            </a:extLst>
          </p:cNvPr>
          <p:cNvSpPr txBox="1">
            <a:spLocks/>
          </p:cNvSpPr>
          <p:nvPr/>
        </p:nvSpPr>
        <p:spPr>
          <a:xfrm>
            <a:off x="1149117" y="878357"/>
            <a:ext cx="2306735" cy="646935"/>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indent="-50800">
              <a:buClr>
                <a:schemeClr val="dk1"/>
              </a:buClr>
              <a:buSzPts val="2800"/>
              <a:buFont typeface="Arial"/>
              <a:buNone/>
            </a:pPr>
            <a:r>
              <a:rPr lang="en-US" sz="2000" dirty="0"/>
              <a:t>Louds</a:t>
            </a:r>
            <a:r>
              <a:rPr lang="en-US" altLang="zh-CN" sz="2000" dirty="0"/>
              <a:t>peaker</a:t>
            </a:r>
            <a:endParaRPr lang="en-US" sz="2000" dirty="0"/>
          </a:p>
        </p:txBody>
      </p:sp>
      <p:pic>
        <p:nvPicPr>
          <p:cNvPr id="13" name="Picture 12" descr="Shape&#10;&#10;Description automatically generated with low confidence">
            <a:extLst>
              <a:ext uri="{FF2B5EF4-FFF2-40B4-BE49-F238E27FC236}">
                <a16:creationId xmlns:a16="http://schemas.microsoft.com/office/drawing/2014/main" id="{F4AFE5F2-7C6F-DEFD-6FCD-26548F901F1B}"/>
              </a:ext>
            </a:extLst>
          </p:cNvPr>
          <p:cNvPicPr>
            <a:picLocks noChangeAspect="1"/>
          </p:cNvPicPr>
          <p:nvPr/>
        </p:nvPicPr>
        <p:blipFill rotWithShape="1">
          <a:blip r:embed="rId6"/>
          <a:srcRect r="79217"/>
          <a:stretch/>
        </p:blipFill>
        <p:spPr>
          <a:xfrm rot="2771875">
            <a:off x="2420256" y="1004716"/>
            <a:ext cx="291042" cy="1400397"/>
          </a:xfrm>
          <a:prstGeom prst="rect">
            <a:avLst/>
          </a:prstGeom>
        </p:spPr>
      </p:pic>
      <p:pic>
        <p:nvPicPr>
          <p:cNvPr id="14" name="Picture 13" descr="Shape&#10;&#10;Description automatically generated with low confidence">
            <a:extLst>
              <a:ext uri="{FF2B5EF4-FFF2-40B4-BE49-F238E27FC236}">
                <a16:creationId xmlns:a16="http://schemas.microsoft.com/office/drawing/2014/main" id="{329778B1-0A18-1FF8-7408-FD354DD54279}"/>
              </a:ext>
            </a:extLst>
          </p:cNvPr>
          <p:cNvPicPr>
            <a:picLocks noChangeAspect="1"/>
          </p:cNvPicPr>
          <p:nvPr/>
        </p:nvPicPr>
        <p:blipFill rotWithShape="1">
          <a:blip r:embed="rId6"/>
          <a:srcRect r="79217"/>
          <a:stretch/>
        </p:blipFill>
        <p:spPr>
          <a:xfrm rot="13654910">
            <a:off x="3925406" y="1702551"/>
            <a:ext cx="291042" cy="1400397"/>
          </a:xfrm>
          <a:prstGeom prst="rect">
            <a:avLst/>
          </a:prstGeom>
        </p:spPr>
      </p:pic>
      <p:pic>
        <p:nvPicPr>
          <p:cNvPr id="15" name="Google Shape;470;p31" descr="Accelerometer Icon #69895 - Free Icons Library">
            <a:extLst>
              <a:ext uri="{FF2B5EF4-FFF2-40B4-BE49-F238E27FC236}">
                <a16:creationId xmlns:a16="http://schemas.microsoft.com/office/drawing/2014/main" id="{AC36797D-53C6-E655-C347-2B9378E178F0}"/>
              </a:ext>
            </a:extLst>
          </p:cNvPr>
          <p:cNvPicPr preferRelativeResize="0"/>
          <p:nvPr/>
        </p:nvPicPr>
        <p:blipFill rotWithShape="1">
          <a:blip r:embed="rId7">
            <a:alphaModFix/>
          </a:blip>
          <a:srcRect/>
          <a:stretch/>
        </p:blipFill>
        <p:spPr>
          <a:xfrm>
            <a:off x="5756242" y="1404720"/>
            <a:ext cx="565056" cy="565056"/>
          </a:xfrm>
          <a:prstGeom prst="rect">
            <a:avLst/>
          </a:prstGeom>
          <a:noFill/>
          <a:ln>
            <a:noFill/>
          </a:ln>
        </p:spPr>
      </p:pic>
      <p:cxnSp>
        <p:nvCxnSpPr>
          <p:cNvPr id="16" name="Straight Connector 15">
            <a:extLst>
              <a:ext uri="{FF2B5EF4-FFF2-40B4-BE49-F238E27FC236}">
                <a16:creationId xmlns:a16="http://schemas.microsoft.com/office/drawing/2014/main" id="{D02B2232-E979-A643-315F-2A5D10741CFF}"/>
              </a:ext>
            </a:extLst>
          </p:cNvPr>
          <p:cNvCxnSpPr>
            <a:cxnSpLocks/>
            <a:endCxn id="17" idx="1"/>
          </p:cNvCxnSpPr>
          <p:nvPr/>
        </p:nvCxnSpPr>
        <p:spPr>
          <a:xfrm>
            <a:off x="3425007" y="2175236"/>
            <a:ext cx="1158681" cy="8966"/>
          </a:xfrm>
          <a:prstGeom prst="line">
            <a:avLst/>
          </a:prstGeom>
          <a:ln w="19050">
            <a:solidFill>
              <a:schemeClr val="tx1"/>
            </a:solidFill>
            <a:prstDash val="lgDash"/>
            <a:headEnd type="oval" w="med" len="med"/>
            <a:tailEnd type="oval" w="med" len="med"/>
          </a:ln>
        </p:spPr>
        <p:style>
          <a:lnRef idx="1">
            <a:schemeClr val="dk1"/>
          </a:lnRef>
          <a:fillRef idx="0">
            <a:schemeClr val="dk1"/>
          </a:fillRef>
          <a:effectRef idx="0">
            <a:schemeClr val="dk1"/>
          </a:effectRef>
          <a:fontRef idx="minor">
            <a:schemeClr val="tx1"/>
          </a:fontRef>
        </p:style>
      </p:cxnSp>
      <p:sp>
        <p:nvSpPr>
          <p:cNvPr id="17" name="Google Shape;102;p2">
            <a:extLst>
              <a:ext uri="{FF2B5EF4-FFF2-40B4-BE49-F238E27FC236}">
                <a16:creationId xmlns:a16="http://schemas.microsoft.com/office/drawing/2014/main" id="{0DBBC6BC-E564-5D76-AF43-6132D98F2C1A}"/>
              </a:ext>
            </a:extLst>
          </p:cNvPr>
          <p:cNvSpPr txBox="1">
            <a:spLocks/>
          </p:cNvSpPr>
          <p:nvPr/>
        </p:nvSpPr>
        <p:spPr>
          <a:xfrm>
            <a:off x="4583688" y="1860734"/>
            <a:ext cx="2306735" cy="646935"/>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indent="-50800">
              <a:buClr>
                <a:schemeClr val="dk1"/>
              </a:buClr>
              <a:buSzPts val="2800"/>
              <a:buFont typeface="Arial"/>
              <a:buNone/>
            </a:pPr>
            <a:r>
              <a:rPr lang="en-US" sz="2000" dirty="0"/>
              <a:t>Motion Sensor</a:t>
            </a:r>
          </a:p>
        </p:txBody>
      </p:sp>
      <p:pic>
        <p:nvPicPr>
          <p:cNvPr id="18" name="Picture 6">
            <a:extLst>
              <a:ext uri="{FF2B5EF4-FFF2-40B4-BE49-F238E27FC236}">
                <a16:creationId xmlns:a16="http://schemas.microsoft.com/office/drawing/2014/main" id="{3EB2987C-7921-CF80-483B-DE298E2E3F2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92020" y="1736264"/>
            <a:ext cx="509000" cy="646935"/>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102;p2">
            <a:extLst>
              <a:ext uri="{FF2B5EF4-FFF2-40B4-BE49-F238E27FC236}">
                <a16:creationId xmlns:a16="http://schemas.microsoft.com/office/drawing/2014/main" id="{117001E1-BE82-76B2-5AAD-0758D13B50FB}"/>
              </a:ext>
            </a:extLst>
          </p:cNvPr>
          <p:cNvSpPr txBox="1">
            <a:spLocks/>
          </p:cNvSpPr>
          <p:nvPr/>
        </p:nvSpPr>
        <p:spPr>
          <a:xfrm>
            <a:off x="5550533" y="2289841"/>
            <a:ext cx="2816085" cy="646935"/>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indent="-50800">
              <a:buClr>
                <a:schemeClr val="dk1"/>
              </a:buClr>
              <a:buSzPts val="2800"/>
              <a:buFont typeface="Arial"/>
              <a:buNone/>
            </a:pPr>
            <a:r>
              <a:rPr lang="en-US" sz="2000" dirty="0">
                <a:solidFill>
                  <a:srgbClr val="FF0000"/>
                </a:solidFill>
              </a:rPr>
              <a:t>No permission required</a:t>
            </a:r>
          </a:p>
        </p:txBody>
      </p:sp>
      <p:pic>
        <p:nvPicPr>
          <p:cNvPr id="20" name="Picture 10" descr="Hacker - Free security icons">
            <a:extLst>
              <a:ext uri="{FF2B5EF4-FFF2-40B4-BE49-F238E27FC236}">
                <a16:creationId xmlns:a16="http://schemas.microsoft.com/office/drawing/2014/main" id="{E063C1E1-99D5-CC3E-080B-FB31BB66EA4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53528" y="1079500"/>
            <a:ext cx="1976900" cy="19769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F97C9C9D-1D9C-327A-5B8E-DDD6E12E6370}"/>
              </a:ext>
            </a:extLst>
          </p:cNvPr>
          <p:cNvSpPr txBox="1"/>
          <p:nvPr/>
        </p:nvSpPr>
        <p:spPr>
          <a:xfrm>
            <a:off x="9953528" y="3028890"/>
            <a:ext cx="1959428" cy="400110"/>
          </a:xfrm>
          <a:prstGeom prst="rect">
            <a:avLst/>
          </a:prstGeom>
          <a:noFill/>
        </p:spPr>
        <p:txBody>
          <a:bodyPr wrap="square" rtlCol="0">
            <a:spAutoFit/>
          </a:bodyPr>
          <a:lstStyle/>
          <a:p>
            <a:pPr algn="ctr"/>
            <a:r>
              <a:rPr lang="en-US" sz="2000" dirty="0"/>
              <a:t>Attacker</a:t>
            </a:r>
          </a:p>
        </p:txBody>
      </p:sp>
      <p:cxnSp>
        <p:nvCxnSpPr>
          <p:cNvPr id="22" name="Straight Connector 21">
            <a:extLst>
              <a:ext uri="{FF2B5EF4-FFF2-40B4-BE49-F238E27FC236}">
                <a16:creationId xmlns:a16="http://schemas.microsoft.com/office/drawing/2014/main" id="{38742273-C1C1-39EA-342E-40E76D420154}"/>
              </a:ext>
            </a:extLst>
          </p:cNvPr>
          <p:cNvCxnSpPr>
            <a:cxnSpLocks/>
          </p:cNvCxnSpPr>
          <p:nvPr/>
        </p:nvCxnSpPr>
        <p:spPr>
          <a:xfrm>
            <a:off x="7821592" y="2188424"/>
            <a:ext cx="2131936" cy="0"/>
          </a:xfrm>
          <a:prstGeom prst="line">
            <a:avLst/>
          </a:prstGeom>
          <a:ln w="38100">
            <a:solidFill>
              <a:schemeClr val="tx1"/>
            </a:solidFill>
            <a:prstDash val="lgDash"/>
            <a:headEnd type="none" w="med" len="med"/>
            <a:tailEnd type="triangle" w="lg" len="lg"/>
          </a:ln>
        </p:spPr>
        <p:style>
          <a:lnRef idx="1">
            <a:schemeClr val="dk1"/>
          </a:lnRef>
          <a:fillRef idx="0">
            <a:schemeClr val="dk1"/>
          </a:fillRef>
          <a:effectRef idx="0">
            <a:schemeClr val="dk1"/>
          </a:effectRef>
          <a:fontRef idx="minor">
            <a:schemeClr val="tx1"/>
          </a:fontRef>
        </p:style>
      </p:cxnSp>
      <p:pic>
        <p:nvPicPr>
          <p:cNvPr id="23" name="Picture 12" descr="Eavesdropping Icon - Free PNG &amp; SVG 1182491 - Noun Project">
            <a:extLst>
              <a:ext uri="{FF2B5EF4-FFF2-40B4-BE49-F238E27FC236}">
                <a16:creationId xmlns:a16="http://schemas.microsoft.com/office/drawing/2014/main" id="{8406C6E4-7195-8636-18D6-E7E7D46AA6F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417531">
            <a:off x="9509013" y="1502754"/>
            <a:ext cx="580081" cy="58008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4" descr="Equalizer vibration icon simple black style Vector Image">
            <a:extLst>
              <a:ext uri="{FF2B5EF4-FFF2-40B4-BE49-F238E27FC236}">
                <a16:creationId xmlns:a16="http://schemas.microsoft.com/office/drawing/2014/main" id="{FA7E4126-C30E-8740-F28B-28C7FED3776A}"/>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7965" b="17921"/>
          <a:stretch/>
        </p:blipFill>
        <p:spPr bwMode="auto">
          <a:xfrm>
            <a:off x="7923364" y="1347914"/>
            <a:ext cx="1413161" cy="816985"/>
          </a:xfrm>
          <a:prstGeom prst="rect">
            <a:avLst/>
          </a:prstGeom>
          <a:noFill/>
          <a:extLst>
            <a:ext uri="{909E8E84-426E-40DD-AFC4-6F175D3DCCD1}">
              <a14:hiddenFill xmlns:a14="http://schemas.microsoft.com/office/drawing/2010/main">
                <a:solidFill>
                  <a:srgbClr val="FFFFFF"/>
                </a:solidFill>
              </a14:hiddenFill>
            </a:ext>
          </a:extLst>
        </p:spPr>
      </p:pic>
      <p:pic>
        <p:nvPicPr>
          <p:cNvPr id="25" name="Google Shape;199;p8" descr="Voice recognition icon Royalty Free Vector Image">
            <a:extLst>
              <a:ext uri="{FF2B5EF4-FFF2-40B4-BE49-F238E27FC236}">
                <a16:creationId xmlns:a16="http://schemas.microsoft.com/office/drawing/2014/main" id="{BF15E8F6-4A92-C145-C8F6-DC58DDAF5288}"/>
              </a:ext>
            </a:extLst>
          </p:cNvPr>
          <p:cNvPicPr preferRelativeResize="0"/>
          <p:nvPr/>
        </p:nvPicPr>
        <p:blipFill rotWithShape="1">
          <a:blip r:embed="rId12">
            <a:alphaModFix/>
          </a:blip>
          <a:srcRect l="9149" t="5812" r="8781" b="16600"/>
          <a:stretch/>
        </p:blipFill>
        <p:spPr>
          <a:xfrm rot="776230" flipH="1">
            <a:off x="150943" y="1494959"/>
            <a:ext cx="1485568" cy="1516843"/>
          </a:xfrm>
          <a:prstGeom prst="rect">
            <a:avLst/>
          </a:prstGeom>
          <a:noFill/>
          <a:ln>
            <a:noFill/>
          </a:ln>
        </p:spPr>
      </p:pic>
      <p:sp>
        <p:nvSpPr>
          <p:cNvPr id="26" name="TextBox 25">
            <a:extLst>
              <a:ext uri="{FF2B5EF4-FFF2-40B4-BE49-F238E27FC236}">
                <a16:creationId xmlns:a16="http://schemas.microsoft.com/office/drawing/2014/main" id="{F9861872-4987-C574-16E0-5D8CA27F1043}"/>
              </a:ext>
            </a:extLst>
          </p:cNvPr>
          <p:cNvSpPr txBox="1"/>
          <p:nvPr/>
        </p:nvSpPr>
        <p:spPr>
          <a:xfrm>
            <a:off x="99150" y="2875057"/>
            <a:ext cx="1049967" cy="400110"/>
          </a:xfrm>
          <a:prstGeom prst="rect">
            <a:avLst/>
          </a:prstGeom>
          <a:noFill/>
        </p:spPr>
        <p:txBody>
          <a:bodyPr wrap="square" rtlCol="0">
            <a:spAutoFit/>
          </a:bodyPr>
          <a:lstStyle/>
          <a:p>
            <a:pPr algn="ctr"/>
            <a:r>
              <a:rPr lang="en-US" sz="2000" dirty="0"/>
              <a:t>Victim</a:t>
            </a:r>
          </a:p>
        </p:txBody>
      </p:sp>
      <p:sp>
        <p:nvSpPr>
          <p:cNvPr id="27" name="Google Shape;115;p4">
            <a:extLst>
              <a:ext uri="{FF2B5EF4-FFF2-40B4-BE49-F238E27FC236}">
                <a16:creationId xmlns:a16="http://schemas.microsoft.com/office/drawing/2014/main" id="{D9AE9EF4-A0BD-E066-CB4B-78F1EE8E9E18}"/>
              </a:ext>
            </a:extLst>
          </p:cNvPr>
          <p:cNvSpPr txBox="1">
            <a:spLocks/>
          </p:cNvSpPr>
          <p:nvPr/>
        </p:nvSpPr>
        <p:spPr>
          <a:xfrm>
            <a:off x="809697" y="4609819"/>
            <a:ext cx="10428387" cy="1325563"/>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dk1"/>
              </a:buClr>
              <a:buSzPts val="4400"/>
            </a:pPr>
            <a:r>
              <a:rPr lang="en-US" sz="3200" b="1" dirty="0">
                <a:solidFill>
                  <a:srgbClr val="FF0D00"/>
                </a:solidFill>
                <a:latin typeface="+mn-lt"/>
                <a:ea typeface="Calibri"/>
                <a:cs typeface="Calibri"/>
                <a:sym typeface="Calibri"/>
              </a:rPr>
              <a:t>Extracting Permission-protected Private Information from Smartphone Voice-User Interface (VUI) responses.</a:t>
            </a:r>
            <a:endParaRPr lang="en-US" sz="3200" dirty="0">
              <a:solidFill>
                <a:srgbClr val="FF0D00"/>
              </a:solidFill>
            </a:endParaRPr>
          </a:p>
        </p:txBody>
      </p:sp>
    </p:spTree>
    <p:extLst>
      <p:ext uri="{BB962C8B-B14F-4D97-AF65-F5344CB8AC3E}">
        <p14:creationId xmlns:p14="http://schemas.microsoft.com/office/powerpoint/2010/main" val="2440067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78DEB-D94C-7E05-FEBC-8ABBB6943FAA}"/>
              </a:ext>
            </a:extLst>
          </p:cNvPr>
          <p:cNvSpPr>
            <a:spLocks noGrp="1"/>
          </p:cNvSpPr>
          <p:nvPr>
            <p:ph type="title"/>
          </p:nvPr>
        </p:nvSpPr>
        <p:spPr/>
        <p:txBody>
          <a:bodyPr/>
          <a:lstStyle/>
          <a:p>
            <a:r>
              <a:rPr lang="en-US" b="1" dirty="0" err="1">
                <a:latin typeface="Calibri" panose="020F0502020204030204" pitchFamily="34" charset="0"/>
                <a:cs typeface="Calibri" panose="020F0502020204030204" pitchFamily="34" charset="0"/>
              </a:rPr>
              <a:t>StealthyIMU</a:t>
            </a:r>
            <a:r>
              <a:rPr lang="en-US" b="1" dirty="0">
                <a:latin typeface="Calibri" panose="020F0502020204030204" pitchFamily="34" charset="0"/>
                <a:cs typeface="Calibri" panose="020F0502020204030204" pitchFamily="34" charset="0"/>
              </a:rPr>
              <a:t> Threat Analysis</a:t>
            </a:r>
            <a:endParaRPr lang="en-US" dirty="0"/>
          </a:p>
        </p:txBody>
      </p:sp>
      <p:sp>
        <p:nvSpPr>
          <p:cNvPr id="4" name="Slide Number Placeholder 3">
            <a:extLst>
              <a:ext uri="{FF2B5EF4-FFF2-40B4-BE49-F238E27FC236}">
                <a16:creationId xmlns:a16="http://schemas.microsoft.com/office/drawing/2014/main" id="{B02D7FCE-6B01-CA60-D4C8-FB63B09D9B3A}"/>
              </a:ext>
            </a:extLst>
          </p:cNvPr>
          <p:cNvSpPr>
            <a:spLocks noGrp="1"/>
          </p:cNvSpPr>
          <p:nvPr>
            <p:ph type="sldNum" sz="quarter" idx="12"/>
          </p:nvPr>
        </p:nvSpPr>
        <p:spPr/>
        <p:txBody>
          <a:bodyPr/>
          <a:lstStyle/>
          <a:p>
            <a:fld id="{8C2007DB-4D60-504E-99B5-33AD8DD28A36}" type="slidenum">
              <a:rPr kumimoji="1" lang="zh-CN" altLang="en-US" smtClean="0"/>
              <a:t>5</a:t>
            </a:fld>
            <a:endParaRPr kumimoji="1" lang="zh-CN" altLang="en-US"/>
          </a:p>
        </p:txBody>
      </p:sp>
      <p:grpSp>
        <p:nvGrpSpPr>
          <p:cNvPr id="14" name="Group 13">
            <a:extLst>
              <a:ext uri="{FF2B5EF4-FFF2-40B4-BE49-F238E27FC236}">
                <a16:creationId xmlns:a16="http://schemas.microsoft.com/office/drawing/2014/main" id="{95506D0E-396B-7BC6-D41F-335B01AD959D}"/>
              </a:ext>
            </a:extLst>
          </p:cNvPr>
          <p:cNvGrpSpPr/>
          <p:nvPr/>
        </p:nvGrpSpPr>
        <p:grpSpPr>
          <a:xfrm>
            <a:off x="651273" y="1712159"/>
            <a:ext cx="2816085" cy="1976900"/>
            <a:chOff x="473087" y="2592822"/>
            <a:chExt cx="2816085" cy="1976900"/>
          </a:xfrm>
        </p:grpSpPr>
        <p:grpSp>
          <p:nvGrpSpPr>
            <p:cNvPr id="5" name="Group 4">
              <a:extLst>
                <a:ext uri="{FF2B5EF4-FFF2-40B4-BE49-F238E27FC236}">
                  <a16:creationId xmlns:a16="http://schemas.microsoft.com/office/drawing/2014/main" id="{4EC4187B-478F-9307-923E-ADBF3EB8D035}"/>
                </a:ext>
              </a:extLst>
            </p:cNvPr>
            <p:cNvGrpSpPr/>
            <p:nvPr/>
          </p:nvGrpSpPr>
          <p:grpSpPr>
            <a:xfrm>
              <a:off x="473087" y="2592822"/>
              <a:ext cx="2816085" cy="1976900"/>
              <a:chOff x="1503439" y="2440550"/>
              <a:chExt cx="2816085" cy="1976900"/>
            </a:xfrm>
          </p:grpSpPr>
          <p:pic>
            <p:nvPicPr>
              <p:cNvPr id="6" name="Picture 5" descr="A close-up of a logo&#10;&#10;Description automatically generated with low confidence">
                <a:extLst>
                  <a:ext uri="{FF2B5EF4-FFF2-40B4-BE49-F238E27FC236}">
                    <a16:creationId xmlns:a16="http://schemas.microsoft.com/office/drawing/2014/main" id="{A14D2A25-F310-C122-2A5E-1855C92B564E}"/>
                  </a:ext>
                </a:extLst>
              </p:cNvPr>
              <p:cNvPicPr>
                <a:picLocks noChangeAspect="1"/>
              </p:cNvPicPr>
              <p:nvPr/>
            </p:nvPicPr>
            <p:blipFill>
              <a:blip r:embed="rId2"/>
              <a:stretch>
                <a:fillRect/>
              </a:stretch>
            </p:blipFill>
            <p:spPr>
              <a:xfrm>
                <a:off x="1503439" y="2440550"/>
                <a:ext cx="2816085" cy="1976900"/>
              </a:xfrm>
              <a:prstGeom prst="rect">
                <a:avLst/>
              </a:prstGeom>
            </p:spPr>
          </p:pic>
          <p:sp>
            <p:nvSpPr>
              <p:cNvPr id="7" name="Oval 6">
                <a:extLst>
                  <a:ext uri="{FF2B5EF4-FFF2-40B4-BE49-F238E27FC236}">
                    <a16:creationId xmlns:a16="http://schemas.microsoft.com/office/drawing/2014/main" id="{54A0EC09-8844-A9CB-DFA1-60C07CB447B4}"/>
                  </a:ext>
                </a:extLst>
              </p:cNvPr>
              <p:cNvSpPr/>
              <p:nvPr/>
            </p:nvSpPr>
            <p:spPr>
              <a:xfrm>
                <a:off x="2268188" y="4179945"/>
                <a:ext cx="130629" cy="13062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C81BB9CB-D74B-4E4C-2904-C57A22682A81}"/>
                  </a:ext>
                </a:extLst>
              </p:cNvPr>
              <p:cNvSpPr/>
              <p:nvPr/>
            </p:nvSpPr>
            <p:spPr>
              <a:xfrm rot="1324374">
                <a:off x="1724321" y="3993202"/>
                <a:ext cx="193658" cy="5763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2" descr="Siri - Wikipedia">
              <a:extLst>
                <a:ext uri="{FF2B5EF4-FFF2-40B4-BE49-F238E27FC236}">
                  <a16:creationId xmlns:a16="http://schemas.microsoft.com/office/drawing/2014/main" id="{CCFDB2C2-1500-1229-1B12-D313DEE8FD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1372" y="3489385"/>
              <a:ext cx="327670" cy="34412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Google Assistant | Google Developers">
              <a:extLst>
                <a:ext uri="{FF2B5EF4-FFF2-40B4-BE49-F238E27FC236}">
                  <a16:creationId xmlns:a16="http://schemas.microsoft.com/office/drawing/2014/main" id="{2B3CD091-60D0-E460-DF06-2D68C9B2E9DC}"/>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37836" y="3288180"/>
              <a:ext cx="545333" cy="54533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Maps | Google Blog">
              <a:extLst>
                <a:ext uri="{FF2B5EF4-FFF2-40B4-BE49-F238E27FC236}">
                  <a16:creationId xmlns:a16="http://schemas.microsoft.com/office/drawing/2014/main" id="{955160DE-EB1C-5D21-4B62-0F752C6F13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4595" y="2988605"/>
              <a:ext cx="413554" cy="41355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01160514-FB9F-E7EC-7612-EF75B43D78D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0940" y="3078434"/>
              <a:ext cx="323725" cy="323725"/>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Content Placeholder 2">
            <a:extLst>
              <a:ext uri="{FF2B5EF4-FFF2-40B4-BE49-F238E27FC236}">
                <a16:creationId xmlns:a16="http://schemas.microsoft.com/office/drawing/2014/main" id="{FC7C6828-2A40-E1A7-728A-694ABD826DA4}"/>
              </a:ext>
            </a:extLst>
          </p:cNvPr>
          <p:cNvSpPr>
            <a:spLocks noGrp="1"/>
          </p:cNvSpPr>
          <p:nvPr>
            <p:ph idx="1"/>
          </p:nvPr>
        </p:nvSpPr>
        <p:spPr>
          <a:xfrm>
            <a:off x="3654285" y="1469353"/>
            <a:ext cx="7610491" cy="485612"/>
          </a:xfrm>
        </p:spPr>
        <p:txBody>
          <a:bodyPr>
            <a:noAutofit/>
          </a:bodyPr>
          <a:lstStyle/>
          <a:p>
            <a:pPr marL="0" indent="0">
              <a:lnSpc>
                <a:spcPct val="100000"/>
              </a:lnSpc>
              <a:buNone/>
            </a:pPr>
            <a:r>
              <a:rPr lang="en-US" sz="2400" dirty="0">
                <a:latin typeface="Calibri" panose="020F0502020204030204" pitchFamily="34" charset="0"/>
                <a:cs typeface="Calibri" panose="020F0502020204030204" pitchFamily="34" charset="0"/>
              </a:rPr>
              <a:t>Reading</a:t>
            </a:r>
            <a:r>
              <a:rPr lang="zh-CN" altLang="en-US" sz="2400" dirty="0">
                <a:latin typeface="Calibri" panose="020F0502020204030204" pitchFamily="34" charset="0"/>
                <a:cs typeface="Calibri" panose="020F0502020204030204" pitchFamily="34" charset="0"/>
              </a:rPr>
              <a:t> </a:t>
            </a:r>
            <a:r>
              <a:rPr lang="en-US" altLang="zh-CN" sz="2400" dirty="0">
                <a:latin typeface="Calibri" panose="020F0502020204030204" pitchFamily="34" charset="0"/>
                <a:cs typeface="Calibri" panose="020F0502020204030204" pitchFamily="34" charset="0"/>
              </a:rPr>
              <a:t>p</a:t>
            </a:r>
            <a:r>
              <a:rPr lang="en-US" sz="2400" dirty="0">
                <a:latin typeface="Calibri" panose="020F0502020204030204" pitchFamily="34" charset="0"/>
                <a:cs typeface="Calibri" panose="020F0502020204030204" pitchFamily="34" charset="0"/>
              </a:rPr>
              <a:t>ermissions granted by VUI app</a:t>
            </a:r>
          </a:p>
        </p:txBody>
      </p:sp>
      <p:sp>
        <p:nvSpPr>
          <p:cNvPr id="15" name="Content Placeholder 2">
            <a:extLst>
              <a:ext uri="{FF2B5EF4-FFF2-40B4-BE49-F238E27FC236}">
                <a16:creationId xmlns:a16="http://schemas.microsoft.com/office/drawing/2014/main" id="{90686F64-0096-5809-6B18-45E28846110B}"/>
              </a:ext>
            </a:extLst>
          </p:cNvPr>
          <p:cNvSpPr txBox="1">
            <a:spLocks/>
          </p:cNvSpPr>
          <p:nvPr/>
        </p:nvSpPr>
        <p:spPr>
          <a:xfrm>
            <a:off x="6470369" y="2015211"/>
            <a:ext cx="2394348" cy="22396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pPr>
            <a:r>
              <a:rPr lang="en-US" sz="2400" dirty="0"/>
              <a:t>Alarm</a:t>
            </a:r>
          </a:p>
          <a:p>
            <a:pPr>
              <a:lnSpc>
                <a:spcPct val="100000"/>
              </a:lnSpc>
            </a:pPr>
            <a:r>
              <a:rPr lang="en-US" sz="2400" dirty="0"/>
              <a:t>Reminder</a:t>
            </a:r>
          </a:p>
          <a:p>
            <a:pPr>
              <a:lnSpc>
                <a:spcPct val="100000"/>
              </a:lnSpc>
            </a:pPr>
            <a:r>
              <a:rPr lang="en-US" sz="2400" dirty="0"/>
              <a:t>Phone</a:t>
            </a:r>
          </a:p>
          <a:p>
            <a:pPr>
              <a:lnSpc>
                <a:spcPct val="100000"/>
              </a:lnSpc>
            </a:pPr>
            <a:r>
              <a:rPr lang="en-US" sz="2400" dirty="0"/>
              <a:t>SMS</a:t>
            </a:r>
          </a:p>
        </p:txBody>
      </p:sp>
      <p:sp>
        <p:nvSpPr>
          <p:cNvPr id="18" name="Content Placeholder 2">
            <a:extLst>
              <a:ext uri="{FF2B5EF4-FFF2-40B4-BE49-F238E27FC236}">
                <a16:creationId xmlns:a16="http://schemas.microsoft.com/office/drawing/2014/main" id="{203EA276-294F-DEDF-05C5-F1BA252CE5CA}"/>
              </a:ext>
            </a:extLst>
          </p:cNvPr>
          <p:cNvSpPr txBox="1">
            <a:spLocks/>
          </p:cNvSpPr>
          <p:nvPr/>
        </p:nvSpPr>
        <p:spPr>
          <a:xfrm>
            <a:off x="3654284" y="2015211"/>
            <a:ext cx="2816085" cy="2191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pPr>
            <a:r>
              <a:rPr lang="en-US" sz="2400" dirty="0"/>
              <a:t>Calendar</a:t>
            </a:r>
          </a:p>
          <a:p>
            <a:pPr>
              <a:lnSpc>
                <a:spcPct val="100000"/>
              </a:lnSpc>
            </a:pPr>
            <a:r>
              <a:rPr lang="en-US" sz="2400" dirty="0"/>
              <a:t>Contacts</a:t>
            </a:r>
          </a:p>
          <a:p>
            <a:pPr>
              <a:lnSpc>
                <a:spcPct val="100000"/>
              </a:lnSpc>
            </a:pPr>
            <a:r>
              <a:rPr lang="en-US" sz="2400" dirty="0"/>
              <a:t>Locations</a:t>
            </a:r>
          </a:p>
          <a:p>
            <a:pPr>
              <a:lnSpc>
                <a:spcPct val="100000"/>
              </a:lnSpc>
            </a:pPr>
            <a:r>
              <a:rPr lang="en-US" sz="2400" dirty="0"/>
              <a:t>Search</a:t>
            </a:r>
            <a:r>
              <a:rPr lang="zh-CN" altLang="en-US" sz="2400" dirty="0"/>
              <a:t> </a:t>
            </a:r>
            <a:r>
              <a:rPr lang="en-US" altLang="zh-CN" sz="2400" dirty="0"/>
              <a:t>history</a:t>
            </a:r>
            <a:endParaRPr lang="en-US" sz="2400" dirty="0"/>
          </a:p>
          <a:p>
            <a:pPr>
              <a:lnSpc>
                <a:spcPct val="100000"/>
              </a:lnSpc>
            </a:pPr>
            <a:endParaRPr lang="en-US" sz="2400" dirty="0"/>
          </a:p>
          <a:p>
            <a:endParaRPr lang="en-US" sz="2400" dirty="0"/>
          </a:p>
        </p:txBody>
      </p:sp>
      <p:sp>
        <p:nvSpPr>
          <p:cNvPr id="19" name="Content Placeholder 2">
            <a:extLst>
              <a:ext uri="{FF2B5EF4-FFF2-40B4-BE49-F238E27FC236}">
                <a16:creationId xmlns:a16="http://schemas.microsoft.com/office/drawing/2014/main" id="{9864F19D-7C10-E0CE-C24E-2457CEEC66A8}"/>
              </a:ext>
            </a:extLst>
          </p:cNvPr>
          <p:cNvSpPr txBox="1">
            <a:spLocks/>
          </p:cNvSpPr>
          <p:nvPr/>
        </p:nvSpPr>
        <p:spPr>
          <a:xfrm>
            <a:off x="8724643" y="1997023"/>
            <a:ext cx="2394348" cy="22396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pPr>
            <a:r>
              <a:rPr lang="en-US" sz="2400" dirty="0"/>
              <a:t>Voicemail</a:t>
            </a:r>
          </a:p>
          <a:p>
            <a:pPr>
              <a:lnSpc>
                <a:spcPct val="100000"/>
              </a:lnSpc>
            </a:pPr>
            <a:r>
              <a:rPr lang="en-US" sz="2400" dirty="0"/>
              <a:t>Billing</a:t>
            </a:r>
          </a:p>
          <a:p>
            <a:pPr>
              <a:lnSpc>
                <a:spcPct val="100000"/>
              </a:lnSpc>
            </a:pPr>
            <a:r>
              <a:rPr lang="en-US" sz="2400" dirty="0" err="1"/>
              <a:t>etc</a:t>
            </a:r>
            <a:endParaRPr lang="en-US" sz="2400" dirty="0"/>
          </a:p>
        </p:txBody>
      </p:sp>
      <p:pic>
        <p:nvPicPr>
          <p:cNvPr id="20" name="Graphic 19" descr="Sound Medium outline">
            <a:extLst>
              <a:ext uri="{FF2B5EF4-FFF2-40B4-BE49-F238E27FC236}">
                <a16:creationId xmlns:a16="http://schemas.microsoft.com/office/drawing/2014/main" id="{03FA686B-D360-DFAC-99C9-C1109A600C0E}"/>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l="61629" t="1001"/>
          <a:stretch/>
        </p:blipFill>
        <p:spPr>
          <a:xfrm rot="7970931">
            <a:off x="660838" y="3156935"/>
            <a:ext cx="279010" cy="719865"/>
          </a:xfrm>
          <a:prstGeom prst="rect">
            <a:avLst/>
          </a:prstGeom>
        </p:spPr>
      </p:pic>
      <p:sp>
        <p:nvSpPr>
          <p:cNvPr id="21" name="Oval Callout 20">
            <a:extLst>
              <a:ext uri="{FF2B5EF4-FFF2-40B4-BE49-F238E27FC236}">
                <a16:creationId xmlns:a16="http://schemas.microsoft.com/office/drawing/2014/main" id="{90D951C6-04BE-FFF4-460E-8D349A372D95}"/>
              </a:ext>
            </a:extLst>
          </p:cNvPr>
          <p:cNvSpPr/>
          <p:nvPr/>
        </p:nvSpPr>
        <p:spPr>
          <a:xfrm rot="10800000">
            <a:off x="234916" y="4404680"/>
            <a:ext cx="3913654" cy="1449851"/>
          </a:xfrm>
          <a:prstGeom prst="wedgeEllipseCallout">
            <a:avLst>
              <a:gd name="adj1" fmla="val 28157"/>
              <a:gd name="adj2" fmla="val 9313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63D8B11-FFC8-F3A1-CDDF-38B0D32218B1}"/>
              </a:ext>
            </a:extLst>
          </p:cNvPr>
          <p:cNvSpPr txBox="1"/>
          <p:nvPr/>
        </p:nvSpPr>
        <p:spPr>
          <a:xfrm>
            <a:off x="526164" y="4621461"/>
            <a:ext cx="4633361" cy="1015663"/>
          </a:xfrm>
          <a:prstGeom prst="rect">
            <a:avLst/>
          </a:prstGeom>
          <a:noFill/>
        </p:spPr>
        <p:txBody>
          <a:bodyPr wrap="square">
            <a:spAutoFit/>
          </a:bodyPr>
          <a:lstStyle/>
          <a:p>
            <a:r>
              <a:rPr lang="en-US" sz="2000" dirty="0"/>
              <a:t>Voice Assistant responses </a:t>
            </a:r>
          </a:p>
          <a:p>
            <a:r>
              <a:rPr lang="en-US" sz="2000" dirty="0"/>
              <a:t>contain the permission-protected </a:t>
            </a:r>
          </a:p>
          <a:p>
            <a:r>
              <a:rPr lang="en-US" sz="2000" dirty="0"/>
              <a:t>private information.</a:t>
            </a:r>
          </a:p>
        </p:txBody>
      </p:sp>
      <p:pic>
        <p:nvPicPr>
          <p:cNvPr id="23" name="Google Shape;470;p31" descr="Accelerometer Icon #69895 - Free Icons Library">
            <a:extLst>
              <a:ext uri="{FF2B5EF4-FFF2-40B4-BE49-F238E27FC236}">
                <a16:creationId xmlns:a16="http://schemas.microsoft.com/office/drawing/2014/main" id="{6FFD22FA-79DF-239E-9A02-38D4BC83A37C}"/>
              </a:ext>
            </a:extLst>
          </p:cNvPr>
          <p:cNvPicPr preferRelativeResize="0"/>
          <p:nvPr/>
        </p:nvPicPr>
        <p:blipFill rotWithShape="1">
          <a:blip r:embed="rId9">
            <a:alphaModFix/>
          </a:blip>
          <a:srcRect/>
          <a:stretch/>
        </p:blipFill>
        <p:spPr>
          <a:xfrm>
            <a:off x="4628076" y="4841575"/>
            <a:ext cx="565056" cy="565056"/>
          </a:xfrm>
          <a:prstGeom prst="rect">
            <a:avLst/>
          </a:prstGeom>
          <a:noFill/>
          <a:ln>
            <a:noFill/>
          </a:ln>
        </p:spPr>
      </p:pic>
      <p:sp>
        <p:nvSpPr>
          <p:cNvPr id="25" name="Google Shape;102;p2">
            <a:extLst>
              <a:ext uri="{FF2B5EF4-FFF2-40B4-BE49-F238E27FC236}">
                <a16:creationId xmlns:a16="http://schemas.microsoft.com/office/drawing/2014/main" id="{5767FBD9-6837-CF82-2617-45333EEF0E4D}"/>
              </a:ext>
            </a:extLst>
          </p:cNvPr>
          <p:cNvSpPr txBox="1">
            <a:spLocks/>
          </p:cNvSpPr>
          <p:nvPr/>
        </p:nvSpPr>
        <p:spPr>
          <a:xfrm>
            <a:off x="5118050" y="4784789"/>
            <a:ext cx="2306735" cy="646935"/>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indent="-50800">
              <a:buClr>
                <a:schemeClr val="dk1"/>
              </a:buClr>
              <a:buSzPts val="2800"/>
              <a:buFont typeface="Arial"/>
              <a:buNone/>
            </a:pPr>
            <a:r>
              <a:rPr lang="en-US" sz="2000" dirty="0"/>
              <a:t>Motion Sensor</a:t>
            </a:r>
          </a:p>
        </p:txBody>
      </p:sp>
      <p:pic>
        <p:nvPicPr>
          <p:cNvPr id="26" name="Picture 6">
            <a:extLst>
              <a:ext uri="{FF2B5EF4-FFF2-40B4-BE49-F238E27FC236}">
                <a16:creationId xmlns:a16="http://schemas.microsoft.com/office/drawing/2014/main" id="{520D125E-308D-9729-8C89-B35F0E75F3E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43977" y="5384929"/>
            <a:ext cx="509000" cy="646935"/>
          </a:xfrm>
          <a:prstGeom prst="rect">
            <a:avLst/>
          </a:prstGeom>
          <a:noFill/>
          <a:extLst>
            <a:ext uri="{909E8E84-426E-40DD-AFC4-6F175D3DCCD1}">
              <a14:hiddenFill xmlns:a14="http://schemas.microsoft.com/office/drawing/2010/main">
                <a:solidFill>
                  <a:srgbClr val="FFFFFF"/>
                </a:solidFill>
              </a14:hiddenFill>
            </a:ext>
          </a:extLst>
        </p:spPr>
      </p:pic>
      <p:sp>
        <p:nvSpPr>
          <p:cNvPr id="27" name="Google Shape;102;p2">
            <a:extLst>
              <a:ext uri="{FF2B5EF4-FFF2-40B4-BE49-F238E27FC236}">
                <a16:creationId xmlns:a16="http://schemas.microsoft.com/office/drawing/2014/main" id="{298BE52C-2DE9-BCBB-4682-03A01EF08A6A}"/>
              </a:ext>
            </a:extLst>
          </p:cNvPr>
          <p:cNvSpPr txBox="1">
            <a:spLocks/>
          </p:cNvSpPr>
          <p:nvPr/>
        </p:nvSpPr>
        <p:spPr>
          <a:xfrm>
            <a:off x="4827477" y="5429655"/>
            <a:ext cx="2816085" cy="646935"/>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indent="-50800">
              <a:buClr>
                <a:schemeClr val="dk1"/>
              </a:buClr>
              <a:buSzPts val="2800"/>
              <a:buFont typeface="Arial"/>
              <a:buNone/>
            </a:pPr>
            <a:r>
              <a:rPr lang="en-US" sz="2000" dirty="0">
                <a:solidFill>
                  <a:srgbClr val="FF0000"/>
                </a:solidFill>
              </a:rPr>
              <a:t>No permission required</a:t>
            </a:r>
          </a:p>
        </p:txBody>
      </p:sp>
      <p:pic>
        <p:nvPicPr>
          <p:cNvPr id="29" name="Picture 10" descr="Hacker - Free security icons">
            <a:extLst>
              <a:ext uri="{FF2B5EF4-FFF2-40B4-BE49-F238E27FC236}">
                <a16:creationId xmlns:a16="http://schemas.microsoft.com/office/drawing/2014/main" id="{BF15B09B-4DA9-A13A-2526-7EB21D0B96A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630820" y="4292011"/>
            <a:ext cx="1215935" cy="121593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DFEDBD25-09EC-CFB4-51AB-FFBF7483AB2B}"/>
              </a:ext>
            </a:extLst>
          </p:cNvPr>
          <p:cNvSpPr txBox="1"/>
          <p:nvPr/>
        </p:nvSpPr>
        <p:spPr>
          <a:xfrm>
            <a:off x="9269213" y="5507946"/>
            <a:ext cx="1959428" cy="400110"/>
          </a:xfrm>
          <a:prstGeom prst="rect">
            <a:avLst/>
          </a:prstGeom>
          <a:noFill/>
        </p:spPr>
        <p:txBody>
          <a:bodyPr wrap="square" rtlCol="0">
            <a:spAutoFit/>
          </a:bodyPr>
          <a:lstStyle/>
          <a:p>
            <a:pPr algn="ctr"/>
            <a:r>
              <a:rPr lang="en-US" sz="2000" dirty="0"/>
              <a:t>Attacker</a:t>
            </a:r>
          </a:p>
        </p:txBody>
      </p:sp>
      <p:cxnSp>
        <p:nvCxnSpPr>
          <p:cNvPr id="31" name="Straight Connector 30">
            <a:extLst>
              <a:ext uri="{FF2B5EF4-FFF2-40B4-BE49-F238E27FC236}">
                <a16:creationId xmlns:a16="http://schemas.microsoft.com/office/drawing/2014/main" id="{7D20C481-AB6B-20F7-3396-A0F7A98751BA}"/>
              </a:ext>
            </a:extLst>
          </p:cNvPr>
          <p:cNvCxnSpPr>
            <a:cxnSpLocks/>
          </p:cNvCxnSpPr>
          <p:nvPr/>
        </p:nvCxnSpPr>
        <p:spPr>
          <a:xfrm>
            <a:off x="7434086" y="5462792"/>
            <a:ext cx="1707463" cy="0"/>
          </a:xfrm>
          <a:prstGeom prst="line">
            <a:avLst/>
          </a:prstGeom>
          <a:ln w="38100">
            <a:solidFill>
              <a:schemeClr val="tx1"/>
            </a:solidFill>
            <a:prstDash val="lgDash"/>
            <a:headEnd type="none" w="med" len="med"/>
            <a:tailEnd type="triangle" w="lg" len="lg"/>
          </a:ln>
        </p:spPr>
        <p:style>
          <a:lnRef idx="1">
            <a:schemeClr val="dk1"/>
          </a:lnRef>
          <a:fillRef idx="0">
            <a:schemeClr val="dk1"/>
          </a:fillRef>
          <a:effectRef idx="0">
            <a:schemeClr val="dk1"/>
          </a:effectRef>
          <a:fontRef idx="minor">
            <a:schemeClr val="tx1"/>
          </a:fontRef>
        </p:style>
      </p:cxnSp>
      <p:pic>
        <p:nvPicPr>
          <p:cNvPr id="32" name="Picture 12" descr="Eavesdropping Icon - Free PNG &amp; SVG 1182491 - Noun Project">
            <a:extLst>
              <a:ext uri="{FF2B5EF4-FFF2-40B4-BE49-F238E27FC236}">
                <a16:creationId xmlns:a16="http://schemas.microsoft.com/office/drawing/2014/main" id="{5C2118BA-E25E-73CB-3DEC-87C461CC5A8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20528535">
            <a:off x="9030813" y="4614565"/>
            <a:ext cx="580081" cy="58008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4" descr="Equalizer vibration icon simple black style Vector Image">
            <a:extLst>
              <a:ext uri="{FF2B5EF4-FFF2-40B4-BE49-F238E27FC236}">
                <a16:creationId xmlns:a16="http://schemas.microsoft.com/office/drawing/2014/main" id="{EEA6C314-032C-5639-DBD7-0F561D5B815E}"/>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7965" b="17921"/>
          <a:stretch/>
        </p:blipFill>
        <p:spPr bwMode="auto">
          <a:xfrm>
            <a:off x="7581238" y="4634450"/>
            <a:ext cx="1413161" cy="816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659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1"/>
      <p:bldP spid="25" grpId="0"/>
      <p:bldP spid="27"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D05BA-B62E-52F8-4A25-90B115B3540E}"/>
              </a:ext>
            </a:extLst>
          </p:cNvPr>
          <p:cNvSpPr>
            <a:spLocks noGrp="1"/>
          </p:cNvSpPr>
          <p:nvPr>
            <p:ph type="title"/>
          </p:nvPr>
        </p:nvSpPr>
        <p:spPr/>
        <p:txBody>
          <a:bodyPr/>
          <a:lstStyle/>
          <a:p>
            <a:r>
              <a:rPr lang="en-US" b="1" dirty="0" err="1">
                <a:latin typeface="Calibri" panose="020F0502020204030204" pitchFamily="34" charset="0"/>
                <a:cs typeface="Calibri" panose="020F0502020204030204" pitchFamily="34" charset="0"/>
              </a:rPr>
              <a:t>StealthyIMU</a:t>
            </a:r>
            <a:r>
              <a:rPr lang="en-US" b="1" dirty="0">
                <a:latin typeface="Calibri" panose="020F0502020204030204" pitchFamily="34" charset="0"/>
                <a:cs typeface="Calibri" panose="020F0502020204030204" pitchFamily="34" charset="0"/>
              </a:rPr>
              <a:t> Threat Model</a:t>
            </a:r>
          </a:p>
        </p:txBody>
      </p:sp>
      <p:sp>
        <p:nvSpPr>
          <p:cNvPr id="4" name="Slide Number Placeholder 3">
            <a:extLst>
              <a:ext uri="{FF2B5EF4-FFF2-40B4-BE49-F238E27FC236}">
                <a16:creationId xmlns:a16="http://schemas.microsoft.com/office/drawing/2014/main" id="{F4FF0237-B727-13B9-4F90-919483BCA609}"/>
              </a:ext>
            </a:extLst>
          </p:cNvPr>
          <p:cNvSpPr>
            <a:spLocks noGrp="1"/>
          </p:cNvSpPr>
          <p:nvPr>
            <p:ph type="sldNum" sz="quarter" idx="12"/>
          </p:nvPr>
        </p:nvSpPr>
        <p:spPr/>
        <p:txBody>
          <a:bodyPr/>
          <a:lstStyle/>
          <a:p>
            <a:fld id="{8C2007DB-4D60-504E-99B5-33AD8DD28A36}" type="slidenum">
              <a:rPr kumimoji="1" lang="zh-CN" altLang="en-US" smtClean="0"/>
              <a:t>6</a:t>
            </a:fld>
            <a:endParaRPr kumimoji="1" lang="zh-CN" altLang="en-US"/>
          </a:p>
        </p:txBody>
      </p:sp>
      <p:pic>
        <p:nvPicPr>
          <p:cNvPr id="7" name="Google Shape;199;p8" descr="Voice recognition icon Royalty Free Vector Image">
            <a:extLst>
              <a:ext uri="{FF2B5EF4-FFF2-40B4-BE49-F238E27FC236}">
                <a16:creationId xmlns:a16="http://schemas.microsoft.com/office/drawing/2014/main" id="{A029F29F-3F8A-B14E-E114-2DF05F80C021}"/>
              </a:ext>
            </a:extLst>
          </p:cNvPr>
          <p:cNvPicPr preferRelativeResize="0"/>
          <p:nvPr/>
        </p:nvPicPr>
        <p:blipFill rotWithShape="1">
          <a:blip r:embed="rId3">
            <a:alphaModFix/>
          </a:blip>
          <a:srcRect l="9149" t="5812" r="8781" b="16600"/>
          <a:stretch/>
        </p:blipFill>
        <p:spPr>
          <a:xfrm rot="776230" flipH="1">
            <a:off x="1208185" y="2875399"/>
            <a:ext cx="1485568" cy="1516843"/>
          </a:xfrm>
          <a:prstGeom prst="rect">
            <a:avLst/>
          </a:prstGeom>
          <a:noFill/>
          <a:ln>
            <a:noFill/>
          </a:ln>
        </p:spPr>
      </p:pic>
      <p:sp>
        <p:nvSpPr>
          <p:cNvPr id="8" name="TextBox 7">
            <a:extLst>
              <a:ext uri="{FF2B5EF4-FFF2-40B4-BE49-F238E27FC236}">
                <a16:creationId xmlns:a16="http://schemas.microsoft.com/office/drawing/2014/main" id="{14ED27B5-3BBA-F41F-3B19-12BAE24AD678}"/>
              </a:ext>
            </a:extLst>
          </p:cNvPr>
          <p:cNvSpPr txBox="1"/>
          <p:nvPr/>
        </p:nvSpPr>
        <p:spPr>
          <a:xfrm>
            <a:off x="1156392" y="4255497"/>
            <a:ext cx="1049967" cy="400110"/>
          </a:xfrm>
          <a:prstGeom prst="rect">
            <a:avLst/>
          </a:prstGeom>
          <a:noFill/>
        </p:spPr>
        <p:txBody>
          <a:bodyPr wrap="square" rtlCol="0">
            <a:spAutoFit/>
          </a:bodyPr>
          <a:lstStyle/>
          <a:p>
            <a:pPr algn="ctr"/>
            <a:r>
              <a:rPr lang="en-US" sz="2000" dirty="0"/>
              <a:t>Victim</a:t>
            </a:r>
          </a:p>
        </p:txBody>
      </p:sp>
      <p:grpSp>
        <p:nvGrpSpPr>
          <p:cNvPr id="9" name="Group 8">
            <a:extLst>
              <a:ext uri="{FF2B5EF4-FFF2-40B4-BE49-F238E27FC236}">
                <a16:creationId xmlns:a16="http://schemas.microsoft.com/office/drawing/2014/main" id="{247C93F4-9D47-D6D1-D9F6-F29DE85BF2C4}"/>
              </a:ext>
            </a:extLst>
          </p:cNvPr>
          <p:cNvGrpSpPr/>
          <p:nvPr/>
        </p:nvGrpSpPr>
        <p:grpSpPr>
          <a:xfrm>
            <a:off x="8429555" y="1535918"/>
            <a:ext cx="2816085" cy="1976900"/>
            <a:chOff x="1503439" y="2440550"/>
            <a:chExt cx="2816085" cy="1976900"/>
          </a:xfrm>
        </p:grpSpPr>
        <p:pic>
          <p:nvPicPr>
            <p:cNvPr id="10" name="Picture 9" descr="A close-up of a logo&#10;&#10;Description automatically generated with low confidence">
              <a:extLst>
                <a:ext uri="{FF2B5EF4-FFF2-40B4-BE49-F238E27FC236}">
                  <a16:creationId xmlns:a16="http://schemas.microsoft.com/office/drawing/2014/main" id="{D4865806-0401-3F27-E29C-CD9CF2C3DA0D}"/>
                </a:ext>
              </a:extLst>
            </p:cNvPr>
            <p:cNvPicPr>
              <a:picLocks noChangeAspect="1"/>
            </p:cNvPicPr>
            <p:nvPr/>
          </p:nvPicPr>
          <p:blipFill>
            <a:blip r:embed="rId4"/>
            <a:stretch>
              <a:fillRect/>
            </a:stretch>
          </p:blipFill>
          <p:spPr>
            <a:xfrm>
              <a:off x="1503439" y="2440550"/>
              <a:ext cx="2816085" cy="1976900"/>
            </a:xfrm>
            <a:prstGeom prst="rect">
              <a:avLst/>
            </a:prstGeom>
          </p:spPr>
        </p:pic>
        <p:sp>
          <p:nvSpPr>
            <p:cNvPr id="11" name="Oval 10">
              <a:extLst>
                <a:ext uri="{FF2B5EF4-FFF2-40B4-BE49-F238E27FC236}">
                  <a16:creationId xmlns:a16="http://schemas.microsoft.com/office/drawing/2014/main" id="{1D48F591-8D84-D7AB-688B-38179AB62B4F}"/>
                </a:ext>
              </a:extLst>
            </p:cNvPr>
            <p:cNvSpPr/>
            <p:nvPr/>
          </p:nvSpPr>
          <p:spPr>
            <a:xfrm>
              <a:off x="2268188" y="4179945"/>
              <a:ext cx="130629" cy="13062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A0282427-5D58-1D13-8E50-485E6461478C}"/>
                </a:ext>
              </a:extLst>
            </p:cNvPr>
            <p:cNvSpPr/>
            <p:nvPr/>
          </p:nvSpPr>
          <p:spPr>
            <a:xfrm rot="1324374">
              <a:off x="1724321" y="3993202"/>
              <a:ext cx="193658" cy="5763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194" name="Picture 2" descr="Siri - Wikipedia">
            <a:extLst>
              <a:ext uri="{FF2B5EF4-FFF2-40B4-BE49-F238E27FC236}">
                <a16:creationId xmlns:a16="http://schemas.microsoft.com/office/drawing/2014/main" id="{7EC66618-CFA2-E183-65E0-A0DAE8629A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57840" y="2439430"/>
            <a:ext cx="327670" cy="34412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Google Assistant | Google Developers">
            <a:extLst>
              <a:ext uri="{FF2B5EF4-FFF2-40B4-BE49-F238E27FC236}">
                <a16:creationId xmlns:a16="http://schemas.microsoft.com/office/drawing/2014/main" id="{468B1618-9346-72BD-C928-54CB6441DB60}"/>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94304" y="2238225"/>
            <a:ext cx="545333" cy="545333"/>
          </a:xfrm>
          <a:prstGeom prst="rect">
            <a:avLst/>
          </a:prstGeom>
          <a:noFill/>
          <a:extLst>
            <a:ext uri="{909E8E84-426E-40DD-AFC4-6F175D3DCCD1}">
              <a14:hiddenFill xmlns:a14="http://schemas.microsoft.com/office/drawing/2010/main">
                <a:solidFill>
                  <a:srgbClr val="FFFFFF"/>
                </a:solidFill>
              </a14:hiddenFill>
            </a:ext>
          </a:extLst>
        </p:spPr>
      </p:pic>
      <p:sp>
        <p:nvSpPr>
          <p:cNvPr id="13" name="Oval Callout 12">
            <a:extLst>
              <a:ext uri="{FF2B5EF4-FFF2-40B4-BE49-F238E27FC236}">
                <a16:creationId xmlns:a16="http://schemas.microsoft.com/office/drawing/2014/main" id="{66C6A1C0-F8A1-F3DC-AD38-690FD32B4545}"/>
              </a:ext>
            </a:extLst>
          </p:cNvPr>
          <p:cNvSpPr/>
          <p:nvPr/>
        </p:nvSpPr>
        <p:spPr>
          <a:xfrm>
            <a:off x="1729631" y="1586390"/>
            <a:ext cx="3595801" cy="1325563"/>
          </a:xfrm>
          <a:prstGeom prst="wedgeEllipse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E03FFE9-D0AE-9412-2DAD-0D28BBE3C533}"/>
              </a:ext>
            </a:extLst>
          </p:cNvPr>
          <p:cNvSpPr txBox="1"/>
          <p:nvPr/>
        </p:nvSpPr>
        <p:spPr>
          <a:xfrm>
            <a:off x="1950969" y="1927809"/>
            <a:ext cx="3238114" cy="707886"/>
          </a:xfrm>
          <a:prstGeom prst="rect">
            <a:avLst/>
          </a:prstGeom>
          <a:noFill/>
        </p:spPr>
        <p:txBody>
          <a:bodyPr wrap="square">
            <a:spAutoFit/>
          </a:bodyPr>
          <a:lstStyle/>
          <a:p>
            <a:r>
              <a:rPr lang="en-US" sz="2000" b="0" i="0" dirty="0">
                <a:effectLst/>
                <a:latin typeface="Arial" panose="020B0604020202020204" pitchFamily="34" charset="0"/>
              </a:rPr>
              <a:t>Set a reminder to </a:t>
            </a:r>
            <a:r>
              <a:rPr lang="en-US" sz="2000" b="1" i="1" dirty="0">
                <a:solidFill>
                  <a:srgbClr val="FF0000"/>
                </a:solidFill>
                <a:effectLst/>
                <a:latin typeface="Arial" panose="020B0604020202020204" pitchFamily="34" charset="0"/>
              </a:rPr>
              <a:t>check my bank account </a:t>
            </a:r>
            <a:r>
              <a:rPr lang="en-US" sz="2000" b="1" i="1" dirty="0">
                <a:solidFill>
                  <a:srgbClr val="7030A0"/>
                </a:solidFill>
                <a:effectLst/>
                <a:latin typeface="Arial" panose="020B0604020202020204" pitchFamily="34" charset="0"/>
              </a:rPr>
              <a:t>XXXX</a:t>
            </a:r>
            <a:r>
              <a:rPr lang="en-US" sz="2000" b="0" i="0" dirty="0">
                <a:effectLst/>
                <a:latin typeface="Arial" panose="020B0604020202020204" pitchFamily="34" charset="0"/>
              </a:rPr>
              <a:t>.</a:t>
            </a:r>
            <a:endParaRPr lang="en-US" sz="2000" dirty="0"/>
          </a:p>
        </p:txBody>
      </p:sp>
      <p:pic>
        <p:nvPicPr>
          <p:cNvPr id="16" name="Graphic 15" descr="Sound Medium outline">
            <a:extLst>
              <a:ext uri="{FF2B5EF4-FFF2-40B4-BE49-F238E27FC236}">
                <a16:creationId xmlns:a16="http://schemas.microsoft.com/office/drawing/2014/main" id="{C27DD3F1-43F0-F84D-4E75-2264D3671372}"/>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l="61629" t="1001"/>
          <a:stretch/>
        </p:blipFill>
        <p:spPr>
          <a:xfrm rot="7970931">
            <a:off x="8349566" y="2903184"/>
            <a:ext cx="279010" cy="719865"/>
          </a:xfrm>
          <a:prstGeom prst="rect">
            <a:avLst/>
          </a:prstGeom>
        </p:spPr>
      </p:pic>
      <p:sp>
        <p:nvSpPr>
          <p:cNvPr id="17" name="Oval Callout 16">
            <a:extLst>
              <a:ext uri="{FF2B5EF4-FFF2-40B4-BE49-F238E27FC236}">
                <a16:creationId xmlns:a16="http://schemas.microsoft.com/office/drawing/2014/main" id="{32079E49-622B-1CCC-BB9A-5CFBF75B1108}"/>
              </a:ext>
            </a:extLst>
          </p:cNvPr>
          <p:cNvSpPr/>
          <p:nvPr/>
        </p:nvSpPr>
        <p:spPr>
          <a:xfrm flipH="1">
            <a:off x="5732501" y="1590497"/>
            <a:ext cx="2906027" cy="1325563"/>
          </a:xfrm>
          <a:prstGeom prst="wedgeEllipseCallout">
            <a:avLst>
              <a:gd name="adj1" fmla="val -42300"/>
              <a:gd name="adj2" fmla="val 7056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40E8B030-D765-1333-FA11-91DD5378BB15}"/>
              </a:ext>
            </a:extLst>
          </p:cNvPr>
          <p:cNvSpPr txBox="1"/>
          <p:nvPr/>
        </p:nvSpPr>
        <p:spPr>
          <a:xfrm>
            <a:off x="5938040" y="1855578"/>
            <a:ext cx="2755377" cy="707886"/>
          </a:xfrm>
          <a:prstGeom prst="rect">
            <a:avLst/>
          </a:prstGeom>
          <a:noFill/>
        </p:spPr>
        <p:txBody>
          <a:bodyPr wrap="square">
            <a:spAutoFit/>
          </a:bodyPr>
          <a:lstStyle/>
          <a:p>
            <a:r>
              <a:rPr lang="en-US" sz="2000" b="0" i="0" dirty="0">
                <a:effectLst/>
                <a:latin typeface="Arial" panose="020B0604020202020204" pitchFamily="34" charset="0"/>
              </a:rPr>
              <a:t>Got it, </a:t>
            </a:r>
            <a:r>
              <a:rPr lang="en-US" sz="2000" b="1" i="1" dirty="0">
                <a:solidFill>
                  <a:srgbClr val="FF0000"/>
                </a:solidFill>
                <a:effectLst/>
                <a:latin typeface="Arial" panose="020B0604020202020204" pitchFamily="34" charset="0"/>
              </a:rPr>
              <a:t>check</a:t>
            </a:r>
            <a:r>
              <a:rPr lang="en-US" sz="2000" b="1" i="1" dirty="0">
                <a:solidFill>
                  <a:srgbClr val="FF0000"/>
                </a:solidFill>
                <a:latin typeface="Arial" panose="020B0604020202020204" pitchFamily="34" charset="0"/>
              </a:rPr>
              <a:t> </a:t>
            </a:r>
          </a:p>
          <a:p>
            <a:r>
              <a:rPr lang="en-US" sz="2000" b="1" i="1" dirty="0">
                <a:solidFill>
                  <a:srgbClr val="FF0000"/>
                </a:solidFill>
                <a:latin typeface="Arial" panose="020B0604020202020204" pitchFamily="34" charset="0"/>
              </a:rPr>
              <a:t>bank account </a:t>
            </a:r>
            <a:r>
              <a:rPr lang="en-US" sz="2000" b="1" i="1" dirty="0">
                <a:solidFill>
                  <a:srgbClr val="7030A0"/>
                </a:solidFill>
                <a:latin typeface="Arial" panose="020B0604020202020204" pitchFamily="34" charset="0"/>
              </a:rPr>
              <a:t>XXXX</a:t>
            </a:r>
            <a:r>
              <a:rPr lang="en-US" sz="2000" b="0" i="0" dirty="0">
                <a:effectLst/>
                <a:latin typeface="Arial" panose="020B0604020202020204" pitchFamily="34" charset="0"/>
              </a:rPr>
              <a:t>.</a:t>
            </a:r>
            <a:endParaRPr lang="en-US" sz="2000" dirty="0"/>
          </a:p>
        </p:txBody>
      </p:sp>
      <p:pic>
        <p:nvPicPr>
          <p:cNvPr id="20" name="Picture 19" descr="Shape&#10;&#10;Description automatically generated with low confidence">
            <a:extLst>
              <a:ext uri="{FF2B5EF4-FFF2-40B4-BE49-F238E27FC236}">
                <a16:creationId xmlns:a16="http://schemas.microsoft.com/office/drawing/2014/main" id="{ED43F7A2-73FF-525D-7414-78C4D823D90E}"/>
              </a:ext>
            </a:extLst>
          </p:cNvPr>
          <p:cNvPicPr>
            <a:picLocks noChangeAspect="1"/>
          </p:cNvPicPr>
          <p:nvPr/>
        </p:nvPicPr>
        <p:blipFill rotWithShape="1">
          <a:blip r:embed="rId9"/>
          <a:srcRect r="79217"/>
          <a:stretch/>
        </p:blipFill>
        <p:spPr>
          <a:xfrm rot="2771875">
            <a:off x="9009130" y="1297541"/>
            <a:ext cx="291042" cy="1400397"/>
          </a:xfrm>
          <a:prstGeom prst="rect">
            <a:avLst/>
          </a:prstGeom>
        </p:spPr>
      </p:pic>
      <p:pic>
        <p:nvPicPr>
          <p:cNvPr id="21" name="Picture 20" descr="Shape&#10;&#10;Description automatically generated with low confidence">
            <a:extLst>
              <a:ext uri="{FF2B5EF4-FFF2-40B4-BE49-F238E27FC236}">
                <a16:creationId xmlns:a16="http://schemas.microsoft.com/office/drawing/2014/main" id="{DFABCAC7-3D7A-876A-DDF0-4EC2799AB783}"/>
              </a:ext>
            </a:extLst>
          </p:cNvPr>
          <p:cNvPicPr>
            <a:picLocks noChangeAspect="1"/>
          </p:cNvPicPr>
          <p:nvPr/>
        </p:nvPicPr>
        <p:blipFill rotWithShape="1">
          <a:blip r:embed="rId9"/>
          <a:srcRect r="79217"/>
          <a:stretch/>
        </p:blipFill>
        <p:spPr>
          <a:xfrm rot="13654910">
            <a:off x="10514280" y="1995376"/>
            <a:ext cx="291042" cy="1400397"/>
          </a:xfrm>
          <a:prstGeom prst="rect">
            <a:avLst/>
          </a:prstGeom>
        </p:spPr>
      </p:pic>
      <p:pic>
        <p:nvPicPr>
          <p:cNvPr id="22" name="Google Shape;470;p31" descr="Accelerometer Icon #69895 - Free Icons Library">
            <a:extLst>
              <a:ext uri="{FF2B5EF4-FFF2-40B4-BE49-F238E27FC236}">
                <a16:creationId xmlns:a16="http://schemas.microsoft.com/office/drawing/2014/main" id="{8C093BDC-EFEA-AD58-EAB1-9A5FC7420145}"/>
              </a:ext>
            </a:extLst>
          </p:cNvPr>
          <p:cNvPicPr preferRelativeResize="0"/>
          <p:nvPr/>
        </p:nvPicPr>
        <p:blipFill rotWithShape="1">
          <a:blip r:embed="rId10">
            <a:alphaModFix/>
          </a:blip>
          <a:srcRect/>
          <a:stretch/>
        </p:blipFill>
        <p:spPr>
          <a:xfrm>
            <a:off x="8478167" y="3836413"/>
            <a:ext cx="565056" cy="565056"/>
          </a:xfrm>
          <a:prstGeom prst="rect">
            <a:avLst/>
          </a:prstGeom>
          <a:noFill/>
          <a:ln>
            <a:noFill/>
          </a:ln>
        </p:spPr>
      </p:pic>
      <p:cxnSp>
        <p:nvCxnSpPr>
          <p:cNvPr id="23" name="Straight Connector 22">
            <a:extLst>
              <a:ext uri="{FF2B5EF4-FFF2-40B4-BE49-F238E27FC236}">
                <a16:creationId xmlns:a16="http://schemas.microsoft.com/office/drawing/2014/main" id="{205B81E9-0556-CCE1-152A-7C86E6E24D32}"/>
              </a:ext>
            </a:extLst>
          </p:cNvPr>
          <p:cNvCxnSpPr>
            <a:cxnSpLocks/>
          </p:cNvCxnSpPr>
          <p:nvPr/>
        </p:nvCxnSpPr>
        <p:spPr>
          <a:xfrm flipH="1">
            <a:off x="9739637" y="2835961"/>
            <a:ext cx="177190" cy="1000452"/>
          </a:xfrm>
          <a:prstGeom prst="line">
            <a:avLst/>
          </a:prstGeom>
          <a:ln w="19050">
            <a:solidFill>
              <a:schemeClr val="tx1"/>
            </a:solidFill>
            <a:prstDash val="lgDash"/>
            <a:headEnd type="oval" w="med" len="med"/>
            <a:tailEnd type="oval" w="med" len="med"/>
          </a:ln>
        </p:spPr>
        <p:style>
          <a:lnRef idx="1">
            <a:schemeClr val="dk1"/>
          </a:lnRef>
          <a:fillRef idx="0">
            <a:schemeClr val="dk1"/>
          </a:fillRef>
          <a:effectRef idx="0">
            <a:schemeClr val="dk1"/>
          </a:effectRef>
          <a:fontRef idx="minor">
            <a:schemeClr val="tx1"/>
          </a:fontRef>
        </p:style>
      </p:cxnSp>
      <p:sp>
        <p:nvSpPr>
          <p:cNvPr id="24" name="Google Shape;102;p2">
            <a:extLst>
              <a:ext uri="{FF2B5EF4-FFF2-40B4-BE49-F238E27FC236}">
                <a16:creationId xmlns:a16="http://schemas.microsoft.com/office/drawing/2014/main" id="{A604DB39-6131-6C30-5CF2-E0C91CA15A05}"/>
              </a:ext>
            </a:extLst>
          </p:cNvPr>
          <p:cNvSpPr txBox="1">
            <a:spLocks/>
          </p:cNvSpPr>
          <p:nvPr/>
        </p:nvSpPr>
        <p:spPr>
          <a:xfrm>
            <a:off x="8968141" y="3779627"/>
            <a:ext cx="2306735" cy="646935"/>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indent="-50800">
              <a:buClr>
                <a:schemeClr val="dk1"/>
              </a:buClr>
              <a:buSzPts val="2800"/>
              <a:buFont typeface="Arial"/>
              <a:buNone/>
            </a:pPr>
            <a:r>
              <a:rPr lang="en-US" sz="2000" dirty="0"/>
              <a:t>Motion Sensor</a:t>
            </a:r>
          </a:p>
        </p:txBody>
      </p:sp>
      <p:pic>
        <p:nvPicPr>
          <p:cNvPr id="25" name="Picture 6">
            <a:extLst>
              <a:ext uri="{FF2B5EF4-FFF2-40B4-BE49-F238E27FC236}">
                <a16:creationId xmlns:a16="http://schemas.microsoft.com/office/drawing/2014/main" id="{04D1DC57-03D2-D968-DE0E-F6137D7F519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94068" y="4379767"/>
            <a:ext cx="509000" cy="646935"/>
          </a:xfrm>
          <a:prstGeom prst="rect">
            <a:avLst/>
          </a:prstGeom>
          <a:noFill/>
          <a:extLst>
            <a:ext uri="{909E8E84-426E-40DD-AFC4-6F175D3DCCD1}">
              <a14:hiddenFill xmlns:a14="http://schemas.microsoft.com/office/drawing/2010/main">
                <a:solidFill>
                  <a:srgbClr val="FFFFFF"/>
                </a:solidFill>
              </a14:hiddenFill>
            </a:ext>
          </a:extLst>
        </p:spPr>
      </p:pic>
      <p:sp>
        <p:nvSpPr>
          <p:cNvPr id="26" name="Google Shape;102;p2">
            <a:extLst>
              <a:ext uri="{FF2B5EF4-FFF2-40B4-BE49-F238E27FC236}">
                <a16:creationId xmlns:a16="http://schemas.microsoft.com/office/drawing/2014/main" id="{6FBEA0DA-8D53-666E-73E3-53C971B8FA93}"/>
              </a:ext>
            </a:extLst>
          </p:cNvPr>
          <p:cNvSpPr txBox="1">
            <a:spLocks/>
          </p:cNvSpPr>
          <p:nvPr/>
        </p:nvSpPr>
        <p:spPr>
          <a:xfrm>
            <a:off x="8677568" y="4424493"/>
            <a:ext cx="2816085" cy="646935"/>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indent="-50800">
              <a:buClr>
                <a:schemeClr val="dk1"/>
              </a:buClr>
              <a:buSzPts val="2800"/>
              <a:buFont typeface="Arial"/>
              <a:buNone/>
            </a:pPr>
            <a:r>
              <a:rPr lang="en-US" sz="2000" dirty="0">
                <a:solidFill>
                  <a:srgbClr val="FF0000"/>
                </a:solidFill>
              </a:rPr>
              <a:t>No permission required</a:t>
            </a:r>
          </a:p>
        </p:txBody>
      </p:sp>
      <p:pic>
        <p:nvPicPr>
          <p:cNvPr id="30" name="Picture 10" descr="Hacker - Free security icons">
            <a:extLst>
              <a:ext uri="{FF2B5EF4-FFF2-40B4-BE49-F238E27FC236}">
                <a16:creationId xmlns:a16="http://schemas.microsoft.com/office/drawing/2014/main" id="{5EBC855C-4B95-DEF3-F772-1619C9E4842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38835" y="4793035"/>
            <a:ext cx="1215935" cy="1215935"/>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ABD252BC-AE03-7D4C-4C1E-166AEBFC920E}"/>
              </a:ext>
            </a:extLst>
          </p:cNvPr>
          <p:cNvSpPr txBox="1"/>
          <p:nvPr/>
        </p:nvSpPr>
        <p:spPr>
          <a:xfrm>
            <a:off x="4345718" y="6157134"/>
            <a:ext cx="1959428" cy="400110"/>
          </a:xfrm>
          <a:prstGeom prst="rect">
            <a:avLst/>
          </a:prstGeom>
          <a:noFill/>
        </p:spPr>
        <p:txBody>
          <a:bodyPr wrap="square" rtlCol="0">
            <a:spAutoFit/>
          </a:bodyPr>
          <a:lstStyle/>
          <a:p>
            <a:pPr algn="ctr"/>
            <a:r>
              <a:rPr lang="en-US" sz="2000" dirty="0"/>
              <a:t>Attacker</a:t>
            </a:r>
          </a:p>
        </p:txBody>
      </p:sp>
      <p:cxnSp>
        <p:nvCxnSpPr>
          <p:cNvPr id="32" name="Straight Connector 31">
            <a:extLst>
              <a:ext uri="{FF2B5EF4-FFF2-40B4-BE49-F238E27FC236}">
                <a16:creationId xmlns:a16="http://schemas.microsoft.com/office/drawing/2014/main" id="{DA1160C6-936C-5370-CC1F-076EDAACE337}"/>
              </a:ext>
            </a:extLst>
          </p:cNvPr>
          <p:cNvCxnSpPr>
            <a:cxnSpLocks/>
          </p:cNvCxnSpPr>
          <p:nvPr/>
        </p:nvCxnSpPr>
        <p:spPr>
          <a:xfrm flipH="1">
            <a:off x="6047691" y="4632646"/>
            <a:ext cx="2054627" cy="768356"/>
          </a:xfrm>
          <a:prstGeom prst="line">
            <a:avLst/>
          </a:prstGeom>
          <a:ln w="38100">
            <a:solidFill>
              <a:schemeClr val="tx1"/>
            </a:solidFill>
            <a:prstDash val="lgDash"/>
            <a:headEnd type="none" w="med" len="med"/>
            <a:tailEnd type="triangle" w="lg" len="lg"/>
          </a:ln>
        </p:spPr>
        <p:style>
          <a:lnRef idx="1">
            <a:schemeClr val="dk1"/>
          </a:lnRef>
          <a:fillRef idx="0">
            <a:schemeClr val="dk1"/>
          </a:fillRef>
          <a:effectRef idx="0">
            <a:schemeClr val="dk1"/>
          </a:effectRef>
          <a:fontRef idx="minor">
            <a:schemeClr val="tx1"/>
          </a:fontRef>
        </p:style>
      </p:cxnSp>
      <p:pic>
        <p:nvPicPr>
          <p:cNvPr id="33" name="Picture 12" descr="Eavesdropping Icon - Free PNG &amp; SVG 1182491 - Noun Project">
            <a:extLst>
              <a:ext uri="{FF2B5EF4-FFF2-40B4-BE49-F238E27FC236}">
                <a16:creationId xmlns:a16="http://schemas.microsoft.com/office/drawing/2014/main" id="{2EFD0E20-EFD2-DAED-5071-D45385683B6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9408719">
            <a:off x="5692062" y="4721167"/>
            <a:ext cx="580081" cy="58008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4" descr="Equalizer vibration icon simple black style Vector Image">
            <a:extLst>
              <a:ext uri="{FF2B5EF4-FFF2-40B4-BE49-F238E27FC236}">
                <a16:creationId xmlns:a16="http://schemas.microsoft.com/office/drawing/2014/main" id="{589C1CFF-D896-975C-00A4-C8BCA8D3236F}"/>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t="7965" b="17921"/>
          <a:stretch/>
        </p:blipFill>
        <p:spPr bwMode="auto">
          <a:xfrm rot="20193394">
            <a:off x="6200189" y="4203129"/>
            <a:ext cx="1413161" cy="816985"/>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490D98FD-C8F9-87E0-2B23-0F7D5D394A11}"/>
              </a:ext>
            </a:extLst>
          </p:cNvPr>
          <p:cNvSpPr txBox="1"/>
          <p:nvPr/>
        </p:nvSpPr>
        <p:spPr>
          <a:xfrm>
            <a:off x="9466970" y="639972"/>
            <a:ext cx="2532887" cy="830997"/>
          </a:xfrm>
          <a:prstGeom prst="rect">
            <a:avLst/>
          </a:prstGeom>
          <a:noFill/>
        </p:spPr>
        <p:txBody>
          <a:bodyPr wrap="square" rtlCol="0">
            <a:spAutoFit/>
          </a:bodyPr>
          <a:lstStyle/>
          <a:p>
            <a:r>
              <a:rPr lang="en-US" sz="2400" dirty="0"/>
              <a:t>Apple Siri, </a:t>
            </a:r>
          </a:p>
          <a:p>
            <a:r>
              <a:rPr lang="en-US" sz="2400" dirty="0"/>
              <a:t>Google Assistant</a:t>
            </a:r>
          </a:p>
        </p:txBody>
      </p:sp>
      <p:sp>
        <p:nvSpPr>
          <p:cNvPr id="3" name="Rounded Rectangle 2">
            <a:extLst>
              <a:ext uri="{FF2B5EF4-FFF2-40B4-BE49-F238E27FC236}">
                <a16:creationId xmlns:a16="http://schemas.microsoft.com/office/drawing/2014/main" id="{DE9B9210-6340-84C3-88C5-55A2B5BE678B}"/>
              </a:ext>
            </a:extLst>
          </p:cNvPr>
          <p:cNvSpPr/>
          <p:nvPr/>
        </p:nvSpPr>
        <p:spPr>
          <a:xfrm>
            <a:off x="1136283" y="5071428"/>
            <a:ext cx="3373753" cy="147554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81B6265-41BF-7E23-320F-985669EA517E}"/>
              </a:ext>
            </a:extLst>
          </p:cNvPr>
          <p:cNvSpPr txBox="1"/>
          <p:nvPr/>
        </p:nvSpPr>
        <p:spPr>
          <a:xfrm>
            <a:off x="1354391" y="5126174"/>
            <a:ext cx="3461389" cy="1323439"/>
          </a:xfrm>
          <a:prstGeom prst="rect">
            <a:avLst/>
          </a:prstGeom>
          <a:noFill/>
        </p:spPr>
        <p:txBody>
          <a:bodyPr wrap="square">
            <a:spAutoFit/>
          </a:bodyPr>
          <a:lstStyle/>
          <a:p>
            <a:r>
              <a:rPr lang="en-US" sz="2000" b="0" i="0" dirty="0">
                <a:effectLst/>
                <a:latin typeface="Arial" panose="020B0604020202020204" pitchFamily="34" charset="0"/>
              </a:rPr>
              <a:t>Type: Reminder</a:t>
            </a:r>
          </a:p>
          <a:p>
            <a:r>
              <a:rPr lang="en-US" sz="2000" dirty="0">
                <a:latin typeface="Arial" panose="020B0604020202020204" pitchFamily="34" charset="0"/>
              </a:rPr>
              <a:t>Intents: </a:t>
            </a:r>
          </a:p>
          <a:p>
            <a:pPr marL="342900" indent="-342900">
              <a:buFont typeface="Arial" panose="020B0604020202020204" pitchFamily="34" charset="0"/>
              <a:buChar char="•"/>
            </a:pPr>
            <a:r>
              <a:rPr lang="en-US" sz="2000" b="1" dirty="0">
                <a:solidFill>
                  <a:srgbClr val="FF0000"/>
                </a:solidFill>
                <a:latin typeface="Arial" panose="020B0604020202020204" pitchFamily="34" charset="0"/>
              </a:rPr>
              <a:t>Check bank account</a:t>
            </a:r>
          </a:p>
          <a:p>
            <a:pPr marL="342900" indent="-342900">
              <a:buFont typeface="Arial" panose="020B0604020202020204" pitchFamily="34" charset="0"/>
              <a:buChar char="•"/>
            </a:pPr>
            <a:r>
              <a:rPr lang="en-US" sz="2000" b="1" dirty="0">
                <a:solidFill>
                  <a:srgbClr val="7030A0"/>
                </a:solidFill>
                <a:latin typeface="Arial" panose="020B0604020202020204" pitchFamily="34" charset="0"/>
              </a:rPr>
              <a:t>XXXX</a:t>
            </a:r>
          </a:p>
        </p:txBody>
      </p:sp>
    </p:spTree>
    <p:extLst>
      <p:ext uri="{BB962C8B-B14F-4D97-AF65-F5344CB8AC3E}">
        <p14:creationId xmlns:p14="http://schemas.microsoft.com/office/powerpoint/2010/main" val="242796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P spid="17" grpId="0" animBg="1"/>
      <p:bldP spid="19" grpId="0"/>
      <p:bldP spid="24" grpId="0"/>
      <p:bldP spid="26" grpId="0"/>
      <p:bldP spid="31" grpId="0"/>
      <p:bldP spid="3"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B14A1-C12A-40C5-6959-7730A933301B}"/>
              </a:ext>
            </a:extLst>
          </p:cNvPr>
          <p:cNvSpPr>
            <a:spLocks noGrp="1"/>
          </p:cNvSpPr>
          <p:nvPr>
            <p:ph type="title"/>
          </p:nvPr>
        </p:nvSpPr>
        <p:spPr/>
        <p:txBody>
          <a:bodyPr/>
          <a:lstStyle/>
          <a:p>
            <a:r>
              <a:rPr lang="en-US" b="1" dirty="0" err="1">
                <a:latin typeface="Calibri" panose="020F0502020204030204" pitchFamily="34" charset="0"/>
                <a:cs typeface="Calibri" panose="020F0502020204030204" pitchFamily="34" charset="0"/>
              </a:rPr>
              <a:t>StealthyIMU</a:t>
            </a:r>
            <a:r>
              <a:rPr lang="en-US" b="1" dirty="0">
                <a:latin typeface="Calibri" panose="020F0502020204030204" pitchFamily="34" charset="0"/>
                <a:cs typeface="Calibri" panose="020F0502020204030204" pitchFamily="34" charset="0"/>
              </a:rPr>
              <a:t> Threat Model</a:t>
            </a:r>
            <a:endParaRPr lang="en-US" dirty="0"/>
          </a:p>
        </p:txBody>
      </p:sp>
      <p:sp>
        <p:nvSpPr>
          <p:cNvPr id="4" name="Slide Number Placeholder 3">
            <a:extLst>
              <a:ext uri="{FF2B5EF4-FFF2-40B4-BE49-F238E27FC236}">
                <a16:creationId xmlns:a16="http://schemas.microsoft.com/office/drawing/2014/main" id="{894F4C60-CC9A-5922-CF64-21EEE037BA34}"/>
              </a:ext>
            </a:extLst>
          </p:cNvPr>
          <p:cNvSpPr>
            <a:spLocks noGrp="1"/>
          </p:cNvSpPr>
          <p:nvPr>
            <p:ph type="sldNum" sz="quarter" idx="12"/>
          </p:nvPr>
        </p:nvSpPr>
        <p:spPr/>
        <p:txBody>
          <a:bodyPr/>
          <a:lstStyle/>
          <a:p>
            <a:fld id="{8C2007DB-4D60-504E-99B5-33AD8DD28A36}" type="slidenum">
              <a:rPr kumimoji="1" lang="zh-CN" altLang="en-US" smtClean="0"/>
              <a:t>7</a:t>
            </a:fld>
            <a:endParaRPr kumimoji="1" lang="zh-CN" altLang="en-US"/>
          </a:p>
        </p:txBody>
      </p:sp>
      <p:grpSp>
        <p:nvGrpSpPr>
          <p:cNvPr id="5" name="Group 4">
            <a:extLst>
              <a:ext uri="{FF2B5EF4-FFF2-40B4-BE49-F238E27FC236}">
                <a16:creationId xmlns:a16="http://schemas.microsoft.com/office/drawing/2014/main" id="{DEC71411-5DEE-D777-6591-F6AB8077AADB}"/>
              </a:ext>
            </a:extLst>
          </p:cNvPr>
          <p:cNvGrpSpPr/>
          <p:nvPr/>
        </p:nvGrpSpPr>
        <p:grpSpPr>
          <a:xfrm>
            <a:off x="8105085" y="1305424"/>
            <a:ext cx="2816085" cy="1976900"/>
            <a:chOff x="1503439" y="2440550"/>
            <a:chExt cx="2816085" cy="1976900"/>
          </a:xfrm>
        </p:grpSpPr>
        <p:pic>
          <p:nvPicPr>
            <p:cNvPr id="6" name="Picture 5" descr="A close-up of a logo&#10;&#10;Description automatically generated with low confidence">
              <a:extLst>
                <a:ext uri="{FF2B5EF4-FFF2-40B4-BE49-F238E27FC236}">
                  <a16:creationId xmlns:a16="http://schemas.microsoft.com/office/drawing/2014/main" id="{77D2A57D-FC35-BF9C-3E85-7D8C1C9B0960}"/>
                </a:ext>
              </a:extLst>
            </p:cNvPr>
            <p:cNvPicPr>
              <a:picLocks noChangeAspect="1"/>
            </p:cNvPicPr>
            <p:nvPr/>
          </p:nvPicPr>
          <p:blipFill>
            <a:blip r:embed="rId2"/>
            <a:stretch>
              <a:fillRect/>
            </a:stretch>
          </p:blipFill>
          <p:spPr>
            <a:xfrm>
              <a:off x="1503439" y="2440550"/>
              <a:ext cx="2816085" cy="1976900"/>
            </a:xfrm>
            <a:prstGeom prst="rect">
              <a:avLst/>
            </a:prstGeom>
          </p:spPr>
        </p:pic>
        <p:sp>
          <p:nvSpPr>
            <p:cNvPr id="7" name="Oval 6">
              <a:extLst>
                <a:ext uri="{FF2B5EF4-FFF2-40B4-BE49-F238E27FC236}">
                  <a16:creationId xmlns:a16="http://schemas.microsoft.com/office/drawing/2014/main" id="{E78FFFA0-24D7-C0BE-8344-CB4D9071F92E}"/>
                </a:ext>
              </a:extLst>
            </p:cNvPr>
            <p:cNvSpPr/>
            <p:nvPr/>
          </p:nvSpPr>
          <p:spPr>
            <a:xfrm>
              <a:off x="2268188" y="4179945"/>
              <a:ext cx="130629" cy="13062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E4248E40-6443-7A5B-1248-D98820094104}"/>
                </a:ext>
              </a:extLst>
            </p:cNvPr>
            <p:cNvSpPr/>
            <p:nvPr/>
          </p:nvSpPr>
          <p:spPr>
            <a:xfrm rot="1324374">
              <a:off x="1724321" y="3993202"/>
              <a:ext cx="193658" cy="5763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42" name="Picture 2" descr="Maps | Google Blog">
            <a:extLst>
              <a:ext uri="{FF2B5EF4-FFF2-40B4-BE49-F238E27FC236}">
                <a16:creationId xmlns:a16="http://schemas.microsoft.com/office/drawing/2014/main" id="{0463CA87-6F59-B358-8C5F-3AC52A15A9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9834" y="2020529"/>
            <a:ext cx="413554" cy="413554"/>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a:extLst>
              <a:ext uri="{FF2B5EF4-FFF2-40B4-BE49-F238E27FC236}">
                <a16:creationId xmlns:a16="http://schemas.microsoft.com/office/drawing/2014/main" id="{3878B260-7E91-B52D-6287-EC693D42DC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96179" y="2110358"/>
            <a:ext cx="323725" cy="3237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Callout 8">
            <a:extLst>
              <a:ext uri="{FF2B5EF4-FFF2-40B4-BE49-F238E27FC236}">
                <a16:creationId xmlns:a16="http://schemas.microsoft.com/office/drawing/2014/main" id="{2AA42686-E7FE-49BD-A2E1-2227DE40D8F9}"/>
              </a:ext>
            </a:extLst>
          </p:cNvPr>
          <p:cNvSpPr/>
          <p:nvPr/>
        </p:nvSpPr>
        <p:spPr>
          <a:xfrm flipH="1">
            <a:off x="3954486" y="1492124"/>
            <a:ext cx="4283028" cy="1325563"/>
          </a:xfrm>
          <a:prstGeom prst="wedgeEllipseCallout">
            <a:avLst>
              <a:gd name="adj1" fmla="val -46497"/>
              <a:gd name="adj2" fmla="val 6070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77B21CE-3478-28CC-901A-A2298E2EFA15}"/>
              </a:ext>
            </a:extLst>
          </p:cNvPr>
          <p:cNvSpPr txBox="1"/>
          <p:nvPr/>
        </p:nvSpPr>
        <p:spPr>
          <a:xfrm>
            <a:off x="4532059" y="1647073"/>
            <a:ext cx="2995453" cy="1015663"/>
          </a:xfrm>
          <a:prstGeom prst="rect">
            <a:avLst/>
          </a:prstGeom>
          <a:noFill/>
        </p:spPr>
        <p:txBody>
          <a:bodyPr wrap="square">
            <a:spAutoFit/>
          </a:bodyPr>
          <a:lstStyle/>
          <a:p>
            <a:r>
              <a:rPr lang="en-US" sz="2000" b="1" dirty="0">
                <a:solidFill>
                  <a:srgbClr val="FF0D00"/>
                </a:solidFill>
                <a:latin typeface="Arial" panose="020B0604020202020204" pitchFamily="34" charset="0"/>
              </a:rPr>
              <a:t>In 600 feet </a:t>
            </a:r>
            <a:r>
              <a:rPr lang="en-US" sz="2000" dirty="0">
                <a:latin typeface="Arial" panose="020B0604020202020204" pitchFamily="34" charset="0"/>
              </a:rPr>
              <a:t>use the right </a:t>
            </a:r>
          </a:p>
          <a:p>
            <a:r>
              <a:rPr lang="en-US" sz="2000" dirty="0">
                <a:latin typeface="Arial" panose="020B0604020202020204" pitchFamily="34" charset="0"/>
              </a:rPr>
              <a:t>lane to </a:t>
            </a:r>
            <a:r>
              <a:rPr lang="en-US" sz="2000" b="1" dirty="0">
                <a:solidFill>
                  <a:srgbClr val="FF0D00"/>
                </a:solidFill>
                <a:latin typeface="Arial" panose="020B0604020202020204" pitchFamily="34" charset="0"/>
              </a:rPr>
              <a:t>turn right</a:t>
            </a:r>
            <a:r>
              <a:rPr lang="zh-CN" altLang="en-US" sz="2000" b="1" dirty="0">
                <a:solidFill>
                  <a:srgbClr val="FF0D00"/>
                </a:solidFill>
                <a:latin typeface="Arial" panose="020B0604020202020204" pitchFamily="34" charset="0"/>
              </a:rPr>
              <a:t> </a:t>
            </a:r>
            <a:r>
              <a:rPr lang="en-US" sz="2000" dirty="0">
                <a:latin typeface="Arial" panose="020B0604020202020204" pitchFamily="34" charset="0"/>
              </a:rPr>
              <a:t>onto </a:t>
            </a:r>
          </a:p>
          <a:p>
            <a:r>
              <a:rPr lang="en-US" sz="2000" b="1" dirty="0">
                <a:solidFill>
                  <a:srgbClr val="FF0D00"/>
                </a:solidFill>
                <a:latin typeface="Arial" panose="020B0604020202020204" pitchFamily="34" charset="0"/>
              </a:rPr>
              <a:t>Hollywood Boulevard</a:t>
            </a:r>
            <a:r>
              <a:rPr lang="en-US" sz="2000" dirty="0">
                <a:latin typeface="Arial" panose="020B0604020202020204" pitchFamily="34" charset="0"/>
              </a:rPr>
              <a:t>.</a:t>
            </a:r>
            <a:endParaRPr lang="en-US" sz="2000" dirty="0"/>
          </a:p>
        </p:txBody>
      </p:sp>
      <p:pic>
        <p:nvPicPr>
          <p:cNvPr id="11" name="Graphic 10" descr="Sound Medium outline">
            <a:extLst>
              <a:ext uri="{FF2B5EF4-FFF2-40B4-BE49-F238E27FC236}">
                <a16:creationId xmlns:a16="http://schemas.microsoft.com/office/drawing/2014/main" id="{3791810C-DBDA-CC0A-C83B-ECB5183DCAD7}"/>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61629" t="1001"/>
          <a:stretch/>
        </p:blipFill>
        <p:spPr>
          <a:xfrm rot="7970931">
            <a:off x="8025096" y="2750200"/>
            <a:ext cx="279010" cy="719865"/>
          </a:xfrm>
          <a:prstGeom prst="rect">
            <a:avLst/>
          </a:prstGeom>
        </p:spPr>
      </p:pic>
      <p:pic>
        <p:nvPicPr>
          <p:cNvPr id="12" name="Picture 11" descr="Shape&#10;&#10;Description automatically generated with low confidence">
            <a:extLst>
              <a:ext uri="{FF2B5EF4-FFF2-40B4-BE49-F238E27FC236}">
                <a16:creationId xmlns:a16="http://schemas.microsoft.com/office/drawing/2014/main" id="{EFF9A43C-E9CF-29D4-E8BA-C50EC418EE95}"/>
              </a:ext>
            </a:extLst>
          </p:cNvPr>
          <p:cNvPicPr>
            <a:picLocks noChangeAspect="1"/>
          </p:cNvPicPr>
          <p:nvPr/>
        </p:nvPicPr>
        <p:blipFill rotWithShape="1">
          <a:blip r:embed="rId7"/>
          <a:srcRect r="79217"/>
          <a:stretch/>
        </p:blipFill>
        <p:spPr>
          <a:xfrm rot="2771875">
            <a:off x="8676749" y="1105624"/>
            <a:ext cx="291042" cy="1400397"/>
          </a:xfrm>
          <a:prstGeom prst="rect">
            <a:avLst/>
          </a:prstGeom>
        </p:spPr>
      </p:pic>
      <p:pic>
        <p:nvPicPr>
          <p:cNvPr id="13" name="Picture 12" descr="Shape&#10;&#10;Description automatically generated with low confidence">
            <a:extLst>
              <a:ext uri="{FF2B5EF4-FFF2-40B4-BE49-F238E27FC236}">
                <a16:creationId xmlns:a16="http://schemas.microsoft.com/office/drawing/2014/main" id="{F7364B02-0818-1DD5-02F6-8BC815BC4006}"/>
              </a:ext>
            </a:extLst>
          </p:cNvPr>
          <p:cNvPicPr>
            <a:picLocks noChangeAspect="1"/>
          </p:cNvPicPr>
          <p:nvPr/>
        </p:nvPicPr>
        <p:blipFill rotWithShape="1">
          <a:blip r:embed="rId7"/>
          <a:srcRect r="79217"/>
          <a:stretch/>
        </p:blipFill>
        <p:spPr>
          <a:xfrm rot="13654910">
            <a:off x="10181899" y="1803459"/>
            <a:ext cx="291042" cy="1400397"/>
          </a:xfrm>
          <a:prstGeom prst="rect">
            <a:avLst/>
          </a:prstGeom>
        </p:spPr>
      </p:pic>
      <p:pic>
        <p:nvPicPr>
          <p:cNvPr id="14" name="Google Shape;470;p31" descr="Accelerometer Icon #69895 - Free Icons Library">
            <a:extLst>
              <a:ext uri="{FF2B5EF4-FFF2-40B4-BE49-F238E27FC236}">
                <a16:creationId xmlns:a16="http://schemas.microsoft.com/office/drawing/2014/main" id="{13C42BEE-31A5-0DBB-A354-BB7BD56039B3}"/>
              </a:ext>
            </a:extLst>
          </p:cNvPr>
          <p:cNvPicPr preferRelativeResize="0"/>
          <p:nvPr/>
        </p:nvPicPr>
        <p:blipFill rotWithShape="1">
          <a:blip r:embed="rId8">
            <a:alphaModFix/>
          </a:blip>
          <a:srcRect/>
          <a:stretch/>
        </p:blipFill>
        <p:spPr>
          <a:xfrm>
            <a:off x="9230002" y="3850666"/>
            <a:ext cx="565056" cy="565056"/>
          </a:xfrm>
          <a:prstGeom prst="rect">
            <a:avLst/>
          </a:prstGeom>
          <a:noFill/>
          <a:ln>
            <a:noFill/>
          </a:ln>
        </p:spPr>
      </p:pic>
      <p:cxnSp>
        <p:nvCxnSpPr>
          <p:cNvPr id="15" name="Straight Connector 14">
            <a:extLst>
              <a:ext uri="{FF2B5EF4-FFF2-40B4-BE49-F238E27FC236}">
                <a16:creationId xmlns:a16="http://schemas.microsoft.com/office/drawing/2014/main" id="{10C64F12-28F5-D24E-DD14-2DC5483FF432}"/>
              </a:ext>
            </a:extLst>
          </p:cNvPr>
          <p:cNvCxnSpPr>
            <a:cxnSpLocks/>
          </p:cNvCxnSpPr>
          <p:nvPr/>
        </p:nvCxnSpPr>
        <p:spPr>
          <a:xfrm flipH="1">
            <a:off x="9395117" y="2452401"/>
            <a:ext cx="33236" cy="1317329"/>
          </a:xfrm>
          <a:prstGeom prst="line">
            <a:avLst/>
          </a:prstGeom>
          <a:ln w="19050">
            <a:solidFill>
              <a:schemeClr val="tx1"/>
            </a:solidFill>
            <a:prstDash val="lgDash"/>
            <a:headEnd type="oval" w="med" len="med"/>
            <a:tailEnd type="oval" w="med" len="med"/>
          </a:ln>
        </p:spPr>
        <p:style>
          <a:lnRef idx="1">
            <a:schemeClr val="dk1"/>
          </a:lnRef>
          <a:fillRef idx="0">
            <a:schemeClr val="dk1"/>
          </a:fillRef>
          <a:effectRef idx="0">
            <a:schemeClr val="dk1"/>
          </a:effectRef>
          <a:fontRef idx="minor">
            <a:schemeClr val="tx1"/>
          </a:fontRef>
        </p:style>
      </p:cxnSp>
      <p:sp>
        <p:nvSpPr>
          <p:cNvPr id="16" name="Google Shape;102;p2">
            <a:extLst>
              <a:ext uri="{FF2B5EF4-FFF2-40B4-BE49-F238E27FC236}">
                <a16:creationId xmlns:a16="http://schemas.microsoft.com/office/drawing/2014/main" id="{F6421320-6FF9-BDC5-F844-404EB1D0F414}"/>
              </a:ext>
            </a:extLst>
          </p:cNvPr>
          <p:cNvSpPr txBox="1">
            <a:spLocks/>
          </p:cNvSpPr>
          <p:nvPr/>
        </p:nvSpPr>
        <p:spPr>
          <a:xfrm>
            <a:off x="9719976" y="3793880"/>
            <a:ext cx="2306735" cy="646935"/>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indent="-50800">
              <a:buClr>
                <a:schemeClr val="dk1"/>
              </a:buClr>
              <a:buSzPts val="2800"/>
              <a:buFont typeface="Arial"/>
              <a:buNone/>
            </a:pPr>
            <a:r>
              <a:rPr lang="en-US" sz="2000" dirty="0"/>
              <a:t>Motion Sensor</a:t>
            </a:r>
          </a:p>
        </p:txBody>
      </p:sp>
      <p:pic>
        <p:nvPicPr>
          <p:cNvPr id="17" name="Picture 6">
            <a:extLst>
              <a:ext uri="{FF2B5EF4-FFF2-40B4-BE49-F238E27FC236}">
                <a16:creationId xmlns:a16="http://schemas.microsoft.com/office/drawing/2014/main" id="{CFD33391-912F-5C8B-B577-F2F6846E13B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45903" y="4394020"/>
            <a:ext cx="509000" cy="646935"/>
          </a:xfrm>
          <a:prstGeom prst="rect">
            <a:avLst/>
          </a:prstGeom>
          <a:noFill/>
          <a:extLst>
            <a:ext uri="{909E8E84-426E-40DD-AFC4-6F175D3DCCD1}">
              <a14:hiddenFill xmlns:a14="http://schemas.microsoft.com/office/drawing/2010/main">
                <a:solidFill>
                  <a:srgbClr val="FFFFFF"/>
                </a:solidFill>
              </a14:hiddenFill>
            </a:ext>
          </a:extLst>
        </p:spPr>
      </p:pic>
      <p:sp>
        <p:nvSpPr>
          <p:cNvPr id="18" name="Google Shape;102;p2">
            <a:extLst>
              <a:ext uri="{FF2B5EF4-FFF2-40B4-BE49-F238E27FC236}">
                <a16:creationId xmlns:a16="http://schemas.microsoft.com/office/drawing/2014/main" id="{F2A2C6E1-76A3-AD24-5688-A5C0D0BF9F51}"/>
              </a:ext>
            </a:extLst>
          </p:cNvPr>
          <p:cNvSpPr txBox="1">
            <a:spLocks/>
          </p:cNvSpPr>
          <p:nvPr/>
        </p:nvSpPr>
        <p:spPr>
          <a:xfrm>
            <a:off x="9429403" y="4438746"/>
            <a:ext cx="2816085" cy="646935"/>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indent="-50800">
              <a:buClr>
                <a:schemeClr val="dk1"/>
              </a:buClr>
              <a:buSzPts val="2800"/>
              <a:buFont typeface="Arial"/>
              <a:buNone/>
            </a:pPr>
            <a:r>
              <a:rPr lang="en-US" sz="2000" dirty="0">
                <a:solidFill>
                  <a:srgbClr val="FF0000"/>
                </a:solidFill>
              </a:rPr>
              <a:t>No permission required</a:t>
            </a:r>
          </a:p>
        </p:txBody>
      </p:sp>
      <p:pic>
        <p:nvPicPr>
          <p:cNvPr id="29" name="Picture 10" descr="Hacker - Free security icons">
            <a:extLst>
              <a:ext uri="{FF2B5EF4-FFF2-40B4-BE49-F238E27FC236}">
                <a16:creationId xmlns:a16="http://schemas.microsoft.com/office/drawing/2014/main" id="{DDF5489B-BE3D-6B3D-360E-6B890805A04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56025" y="3860528"/>
            <a:ext cx="1215935" cy="121593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85A3BB4B-F2B1-6659-F71D-3C4037E4B005}"/>
              </a:ext>
            </a:extLst>
          </p:cNvPr>
          <p:cNvSpPr txBox="1"/>
          <p:nvPr/>
        </p:nvSpPr>
        <p:spPr>
          <a:xfrm>
            <a:off x="5194418" y="4998459"/>
            <a:ext cx="1959428" cy="400110"/>
          </a:xfrm>
          <a:prstGeom prst="rect">
            <a:avLst/>
          </a:prstGeom>
          <a:noFill/>
        </p:spPr>
        <p:txBody>
          <a:bodyPr wrap="square" rtlCol="0">
            <a:spAutoFit/>
          </a:bodyPr>
          <a:lstStyle/>
          <a:p>
            <a:pPr algn="ctr"/>
            <a:r>
              <a:rPr lang="en-US" sz="2000" dirty="0"/>
              <a:t>Attacker</a:t>
            </a:r>
          </a:p>
        </p:txBody>
      </p:sp>
      <p:cxnSp>
        <p:nvCxnSpPr>
          <p:cNvPr id="31" name="Straight Connector 30">
            <a:extLst>
              <a:ext uri="{FF2B5EF4-FFF2-40B4-BE49-F238E27FC236}">
                <a16:creationId xmlns:a16="http://schemas.microsoft.com/office/drawing/2014/main" id="{6C5B97BB-774D-7FAF-6C7A-7706A8AFFEF9}"/>
              </a:ext>
            </a:extLst>
          </p:cNvPr>
          <p:cNvCxnSpPr>
            <a:cxnSpLocks/>
          </p:cNvCxnSpPr>
          <p:nvPr/>
        </p:nvCxnSpPr>
        <p:spPr>
          <a:xfrm flipH="1">
            <a:off x="7137073" y="4452090"/>
            <a:ext cx="1609823" cy="0"/>
          </a:xfrm>
          <a:prstGeom prst="line">
            <a:avLst/>
          </a:prstGeom>
          <a:ln w="38100">
            <a:solidFill>
              <a:schemeClr val="tx1"/>
            </a:solidFill>
            <a:prstDash val="lgDash"/>
            <a:headEnd type="none" w="med" len="med"/>
            <a:tailEnd type="triangle" w="lg" len="lg"/>
          </a:ln>
        </p:spPr>
        <p:style>
          <a:lnRef idx="1">
            <a:schemeClr val="dk1"/>
          </a:lnRef>
          <a:fillRef idx="0">
            <a:schemeClr val="dk1"/>
          </a:fillRef>
          <a:effectRef idx="0">
            <a:schemeClr val="dk1"/>
          </a:effectRef>
          <a:fontRef idx="minor">
            <a:schemeClr val="tx1"/>
          </a:fontRef>
        </p:style>
      </p:cxnSp>
      <p:pic>
        <p:nvPicPr>
          <p:cNvPr id="32" name="Picture 12" descr="Eavesdropping Icon - Free PNG &amp; SVG 1182491 - Noun Project">
            <a:extLst>
              <a:ext uri="{FF2B5EF4-FFF2-40B4-BE49-F238E27FC236}">
                <a16:creationId xmlns:a16="http://schemas.microsoft.com/office/drawing/2014/main" id="{80346C9B-7817-534F-27EA-14BCC2AE356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20528535">
            <a:off x="6691699" y="3813446"/>
            <a:ext cx="580081" cy="58008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4" descr="Equalizer vibration icon simple black style Vector Image">
            <a:extLst>
              <a:ext uri="{FF2B5EF4-FFF2-40B4-BE49-F238E27FC236}">
                <a16:creationId xmlns:a16="http://schemas.microsoft.com/office/drawing/2014/main" id="{5B418C46-FA18-3811-92D2-EDF19BDC8E96}"/>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7965" b="17921"/>
          <a:stretch/>
        </p:blipFill>
        <p:spPr bwMode="auto">
          <a:xfrm>
            <a:off x="7333735" y="3617828"/>
            <a:ext cx="1413161" cy="816985"/>
          </a:xfrm>
          <a:prstGeom prst="rect">
            <a:avLst/>
          </a:prstGeom>
          <a:noFill/>
          <a:extLst>
            <a:ext uri="{909E8E84-426E-40DD-AFC4-6F175D3DCCD1}">
              <a14:hiddenFill xmlns:a14="http://schemas.microsoft.com/office/drawing/2010/main">
                <a:solidFill>
                  <a:srgbClr val="FFFFFF"/>
                </a:solidFill>
              </a14:hiddenFill>
            </a:ext>
          </a:extLst>
        </p:spPr>
      </p:pic>
      <p:cxnSp>
        <p:nvCxnSpPr>
          <p:cNvPr id="37" name="Straight Connector 36">
            <a:extLst>
              <a:ext uri="{FF2B5EF4-FFF2-40B4-BE49-F238E27FC236}">
                <a16:creationId xmlns:a16="http://schemas.microsoft.com/office/drawing/2014/main" id="{ADA0360E-23AA-9AEA-FC4F-F20BC628D8D0}"/>
              </a:ext>
            </a:extLst>
          </p:cNvPr>
          <p:cNvCxnSpPr>
            <a:cxnSpLocks/>
          </p:cNvCxnSpPr>
          <p:nvPr/>
        </p:nvCxnSpPr>
        <p:spPr>
          <a:xfrm flipH="1">
            <a:off x="4168242" y="4592615"/>
            <a:ext cx="1026176" cy="0"/>
          </a:xfrm>
          <a:prstGeom prst="line">
            <a:avLst/>
          </a:prstGeom>
          <a:ln w="38100">
            <a:solidFill>
              <a:schemeClr val="tx1"/>
            </a:solidFill>
            <a:prstDash val="lgDash"/>
            <a:headEnd type="none" w="med" len="med"/>
            <a:tailEnd type="triangle" w="lg" len="lg"/>
          </a:ln>
        </p:spPr>
        <p:style>
          <a:lnRef idx="1">
            <a:schemeClr val="dk1"/>
          </a:lnRef>
          <a:fillRef idx="0">
            <a:schemeClr val="dk1"/>
          </a:fillRef>
          <a:effectRef idx="0">
            <a:schemeClr val="dk1"/>
          </a:effectRef>
          <a:fontRef idx="minor">
            <a:schemeClr val="tx1"/>
          </a:fontRef>
        </p:style>
      </p:cxnSp>
      <p:pic>
        <p:nvPicPr>
          <p:cNvPr id="39" name="Picture 38">
            <a:extLst>
              <a:ext uri="{FF2B5EF4-FFF2-40B4-BE49-F238E27FC236}">
                <a16:creationId xmlns:a16="http://schemas.microsoft.com/office/drawing/2014/main" id="{CA62B021-D93A-8D06-0010-014FC7409CD9}"/>
              </a:ext>
            </a:extLst>
          </p:cNvPr>
          <p:cNvPicPr>
            <a:picLocks noChangeAspect="1"/>
          </p:cNvPicPr>
          <p:nvPr/>
        </p:nvPicPr>
        <p:blipFill>
          <a:blip r:embed="rId13"/>
          <a:stretch>
            <a:fillRect/>
          </a:stretch>
        </p:blipFill>
        <p:spPr>
          <a:xfrm>
            <a:off x="1244244" y="5497558"/>
            <a:ext cx="2200242" cy="1048010"/>
          </a:xfrm>
          <a:prstGeom prst="rect">
            <a:avLst/>
          </a:prstGeom>
        </p:spPr>
      </p:pic>
      <p:sp>
        <p:nvSpPr>
          <p:cNvPr id="40" name="TextBox 39">
            <a:extLst>
              <a:ext uri="{FF2B5EF4-FFF2-40B4-BE49-F238E27FC236}">
                <a16:creationId xmlns:a16="http://schemas.microsoft.com/office/drawing/2014/main" id="{C583B93D-C7DC-94E3-DDB6-9300F5CB3FD2}"/>
              </a:ext>
            </a:extLst>
          </p:cNvPr>
          <p:cNvSpPr txBox="1"/>
          <p:nvPr/>
        </p:nvSpPr>
        <p:spPr>
          <a:xfrm>
            <a:off x="1548718" y="6527563"/>
            <a:ext cx="1591293" cy="369332"/>
          </a:xfrm>
          <a:prstGeom prst="rect">
            <a:avLst/>
          </a:prstGeom>
          <a:noFill/>
        </p:spPr>
        <p:txBody>
          <a:bodyPr wrap="square" rtlCol="0">
            <a:spAutoFit/>
          </a:bodyPr>
          <a:lstStyle/>
          <a:p>
            <a:pPr algn="ctr"/>
            <a:r>
              <a:rPr lang="en-US" dirty="0"/>
              <a:t>GPS Trace</a:t>
            </a:r>
          </a:p>
        </p:txBody>
      </p:sp>
      <p:sp>
        <p:nvSpPr>
          <p:cNvPr id="19" name="Rounded Rectangle 18">
            <a:extLst>
              <a:ext uri="{FF2B5EF4-FFF2-40B4-BE49-F238E27FC236}">
                <a16:creationId xmlns:a16="http://schemas.microsoft.com/office/drawing/2014/main" id="{58FD26EC-E693-319F-F492-54DAC49B84E1}"/>
              </a:ext>
            </a:extLst>
          </p:cNvPr>
          <p:cNvSpPr/>
          <p:nvPr/>
        </p:nvSpPr>
        <p:spPr>
          <a:xfrm>
            <a:off x="782125" y="3617828"/>
            <a:ext cx="3373753" cy="1824983"/>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E86C9E2-68CA-6D0B-6822-A4D0A3448CEE}"/>
              </a:ext>
            </a:extLst>
          </p:cNvPr>
          <p:cNvSpPr txBox="1"/>
          <p:nvPr/>
        </p:nvSpPr>
        <p:spPr>
          <a:xfrm>
            <a:off x="1000233" y="3672575"/>
            <a:ext cx="3461389" cy="1631216"/>
          </a:xfrm>
          <a:prstGeom prst="rect">
            <a:avLst/>
          </a:prstGeom>
          <a:noFill/>
        </p:spPr>
        <p:txBody>
          <a:bodyPr wrap="square">
            <a:spAutoFit/>
          </a:bodyPr>
          <a:lstStyle/>
          <a:p>
            <a:r>
              <a:rPr lang="en-US" sz="2000" b="0" i="0" dirty="0">
                <a:effectLst/>
                <a:latin typeface="Arial" panose="020B0604020202020204" pitchFamily="34" charset="0"/>
              </a:rPr>
              <a:t>Type: Navigation</a:t>
            </a:r>
          </a:p>
          <a:p>
            <a:r>
              <a:rPr lang="en-US" sz="2000" dirty="0">
                <a:latin typeface="Arial" panose="020B0604020202020204" pitchFamily="34" charset="0"/>
              </a:rPr>
              <a:t>Intents: </a:t>
            </a:r>
          </a:p>
          <a:p>
            <a:pPr marL="342900" indent="-342900">
              <a:buFont typeface="Arial" panose="020B0604020202020204" pitchFamily="34" charset="0"/>
              <a:buChar char="•"/>
            </a:pPr>
            <a:r>
              <a:rPr lang="en-US" sz="2000" b="1" dirty="0">
                <a:solidFill>
                  <a:srgbClr val="FF0D00"/>
                </a:solidFill>
                <a:latin typeface="Arial" panose="020B0604020202020204" pitchFamily="34" charset="0"/>
              </a:rPr>
              <a:t>Turn right</a:t>
            </a:r>
            <a:r>
              <a:rPr lang="zh-CN" altLang="en-US" sz="2000" b="1" dirty="0">
                <a:solidFill>
                  <a:srgbClr val="FF0D00"/>
                </a:solidFill>
                <a:latin typeface="Arial" panose="020B0604020202020204" pitchFamily="34" charset="0"/>
              </a:rPr>
              <a:t> </a:t>
            </a:r>
            <a:endParaRPr lang="en-US" altLang="zh-CN" sz="2000" b="1" dirty="0">
              <a:solidFill>
                <a:srgbClr val="FF0D00"/>
              </a:solidFill>
              <a:latin typeface="Arial" panose="020B0604020202020204" pitchFamily="34" charset="0"/>
            </a:endParaRPr>
          </a:p>
          <a:p>
            <a:r>
              <a:rPr lang="en-US" altLang="zh-CN" sz="2000" dirty="0">
                <a:latin typeface="Arial" panose="020B0604020202020204" pitchFamily="34" charset="0"/>
              </a:rPr>
              <a:t>Names:</a:t>
            </a:r>
          </a:p>
          <a:p>
            <a:pPr marL="342900" indent="-342900">
              <a:buFont typeface="Arial" panose="020B0604020202020204" pitchFamily="34" charset="0"/>
              <a:buChar char="•"/>
            </a:pPr>
            <a:r>
              <a:rPr lang="en-US" sz="2000" b="1" dirty="0">
                <a:solidFill>
                  <a:srgbClr val="7030A0"/>
                </a:solidFill>
                <a:latin typeface="Arial" panose="020B0604020202020204" pitchFamily="34" charset="0"/>
              </a:rPr>
              <a:t>Hollywood Boulevard</a:t>
            </a:r>
            <a:endParaRPr lang="en-US" sz="2000" dirty="0">
              <a:solidFill>
                <a:srgbClr val="7030A0"/>
              </a:solidFill>
              <a:latin typeface="Arial" panose="020B0604020202020204" pitchFamily="34" charset="0"/>
            </a:endParaRPr>
          </a:p>
        </p:txBody>
      </p:sp>
    </p:spTree>
    <p:extLst>
      <p:ext uri="{BB962C8B-B14F-4D97-AF65-F5344CB8AC3E}">
        <p14:creationId xmlns:p14="http://schemas.microsoft.com/office/powerpoint/2010/main" val="2407548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6" grpId="0"/>
      <p:bldP spid="18" grpId="0"/>
      <p:bldP spid="30" grpId="0"/>
      <p:bldP spid="40" grpId="0"/>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00168-A6CD-2F08-2AFE-2B81DC3C01D8}"/>
              </a:ext>
            </a:extLst>
          </p:cNvPr>
          <p:cNvSpPr>
            <a:spLocks noGrp="1"/>
          </p:cNvSpPr>
          <p:nvPr>
            <p:ph type="title"/>
          </p:nvPr>
        </p:nvSpPr>
        <p:spPr/>
        <p:txBody>
          <a:bodyPr>
            <a:normAutofit/>
          </a:bodyPr>
          <a:lstStyle/>
          <a:p>
            <a:r>
              <a:rPr lang="en-US" b="1" dirty="0">
                <a:latin typeface="Calibri" panose="020F0502020204030204" pitchFamily="34" charset="0"/>
                <a:cs typeface="Calibri" panose="020F0502020204030204" pitchFamily="34" charset="0"/>
              </a:rPr>
              <a:t>Inferring privacy from a single VUI response: problem statement</a:t>
            </a:r>
            <a:endParaRPr lang="en-US" b="1" dirty="0">
              <a:latin typeface="+mn-lt"/>
            </a:endParaRPr>
          </a:p>
        </p:txBody>
      </p:sp>
      <p:sp>
        <p:nvSpPr>
          <p:cNvPr id="4" name="Slide Number Placeholder 3">
            <a:extLst>
              <a:ext uri="{FF2B5EF4-FFF2-40B4-BE49-F238E27FC236}">
                <a16:creationId xmlns:a16="http://schemas.microsoft.com/office/drawing/2014/main" id="{24F14501-134E-D3E6-AF4C-FA00FEC62EC9}"/>
              </a:ext>
            </a:extLst>
          </p:cNvPr>
          <p:cNvSpPr>
            <a:spLocks noGrp="1"/>
          </p:cNvSpPr>
          <p:nvPr>
            <p:ph type="sldNum" sz="quarter" idx="12"/>
          </p:nvPr>
        </p:nvSpPr>
        <p:spPr/>
        <p:txBody>
          <a:bodyPr/>
          <a:lstStyle/>
          <a:p>
            <a:fld id="{8C2007DB-4D60-504E-99B5-33AD8DD28A36}" type="slidenum">
              <a:rPr kumimoji="1" lang="zh-CN" altLang="en-US" smtClean="0"/>
              <a:t>8</a:t>
            </a:fld>
            <a:endParaRPr kumimoji="1" lang="zh-CN" altLang="en-US"/>
          </a:p>
        </p:txBody>
      </p:sp>
      <p:sp>
        <p:nvSpPr>
          <p:cNvPr id="8" name="Content Placeholder 2">
            <a:extLst>
              <a:ext uri="{FF2B5EF4-FFF2-40B4-BE49-F238E27FC236}">
                <a16:creationId xmlns:a16="http://schemas.microsoft.com/office/drawing/2014/main" id="{6BE1A8B1-BEF6-B456-4FA1-0D20AF75D1FA}"/>
              </a:ext>
            </a:extLst>
          </p:cNvPr>
          <p:cNvSpPr>
            <a:spLocks noGrp="1"/>
          </p:cNvSpPr>
          <p:nvPr>
            <p:ph idx="1"/>
          </p:nvPr>
        </p:nvSpPr>
        <p:spPr>
          <a:xfrm>
            <a:off x="838200" y="1825625"/>
            <a:ext cx="10515600" cy="4351338"/>
          </a:xfrm>
        </p:spPr>
        <p:txBody>
          <a:bodyPr>
            <a:normAutofit/>
          </a:bodyPr>
          <a:lstStyle/>
          <a:p>
            <a:pPr marL="0" indent="0">
              <a:buNone/>
            </a:pPr>
            <a:r>
              <a:rPr lang="en-US" dirty="0"/>
              <a:t>Traditional</a:t>
            </a:r>
            <a:r>
              <a:rPr lang="zh-CN" altLang="en-US" dirty="0"/>
              <a:t> </a:t>
            </a:r>
            <a:r>
              <a:rPr lang="en-US" altLang="zh-CN" dirty="0"/>
              <a:t>Spoken</a:t>
            </a:r>
            <a:r>
              <a:rPr lang="zh-CN" altLang="en-US" dirty="0"/>
              <a:t> </a:t>
            </a:r>
            <a:r>
              <a:rPr lang="en-US" altLang="zh-CN" dirty="0"/>
              <a:t>Language</a:t>
            </a:r>
            <a:r>
              <a:rPr lang="zh-CN" altLang="en-US" dirty="0"/>
              <a:t> </a:t>
            </a:r>
            <a:r>
              <a:rPr lang="en-US" altLang="zh-CN" dirty="0"/>
              <a:t>Understanding</a:t>
            </a:r>
            <a:r>
              <a:rPr lang="zh-CN" altLang="en-US" dirty="0"/>
              <a:t> </a:t>
            </a:r>
            <a:r>
              <a:rPr lang="en-US" altLang="zh-CN" dirty="0"/>
              <a:t>(SLU) system for VUI</a:t>
            </a:r>
            <a:r>
              <a:rPr lang="zh-CN" altLang="en-US" dirty="0"/>
              <a:t> </a:t>
            </a:r>
            <a:endParaRPr lang="en-US" dirty="0"/>
          </a:p>
        </p:txBody>
      </p:sp>
      <p:pic>
        <p:nvPicPr>
          <p:cNvPr id="9" name="Picture 8">
            <a:extLst>
              <a:ext uri="{FF2B5EF4-FFF2-40B4-BE49-F238E27FC236}">
                <a16:creationId xmlns:a16="http://schemas.microsoft.com/office/drawing/2014/main" id="{31F85B9C-999C-3EEE-D484-BCD97FFB1D65}"/>
              </a:ext>
            </a:extLst>
          </p:cNvPr>
          <p:cNvPicPr>
            <a:picLocks noChangeAspect="1"/>
          </p:cNvPicPr>
          <p:nvPr/>
        </p:nvPicPr>
        <p:blipFill>
          <a:blip r:embed="rId3"/>
          <a:stretch>
            <a:fillRect/>
          </a:stretch>
        </p:blipFill>
        <p:spPr>
          <a:xfrm>
            <a:off x="1019977" y="2624897"/>
            <a:ext cx="9866093" cy="3081839"/>
          </a:xfrm>
          <a:prstGeom prst="rect">
            <a:avLst/>
          </a:prstGeom>
        </p:spPr>
      </p:pic>
      <p:sp>
        <p:nvSpPr>
          <p:cNvPr id="10" name="Google Shape;118;p4">
            <a:extLst>
              <a:ext uri="{FF2B5EF4-FFF2-40B4-BE49-F238E27FC236}">
                <a16:creationId xmlns:a16="http://schemas.microsoft.com/office/drawing/2014/main" id="{4507C2BD-C80D-59D9-2578-E5E033FEB4C0}"/>
              </a:ext>
            </a:extLst>
          </p:cNvPr>
          <p:cNvSpPr txBox="1"/>
          <p:nvPr/>
        </p:nvSpPr>
        <p:spPr>
          <a:xfrm>
            <a:off x="233534" y="6019532"/>
            <a:ext cx="11438977" cy="338514"/>
          </a:xfrm>
          <a:prstGeom prst="rect">
            <a:avLst/>
          </a:prstGeom>
          <a:noFill/>
          <a:ln>
            <a:noFill/>
          </a:ln>
        </p:spPr>
        <p:txBody>
          <a:bodyPr spcFirstLastPara="1" wrap="square" lIns="91425" tIns="45700" rIns="91425" bIns="45700" anchor="t" anchorCtr="0">
            <a:spAutoFit/>
          </a:bodyPr>
          <a:lstStyle/>
          <a:p>
            <a:r>
              <a:rPr lang="en-US" sz="1600" dirty="0">
                <a:solidFill>
                  <a:schemeClr val="dk1"/>
                </a:solidFill>
                <a:latin typeface="Calibri"/>
                <a:ea typeface="Calibri"/>
                <a:cs typeface="Calibri"/>
                <a:sym typeface="Calibri"/>
              </a:rPr>
              <a:t>[5] Snips Voice Platform: an embedded Spoken Language Understanding system for private-by-design voice interfaces </a:t>
            </a:r>
          </a:p>
        </p:txBody>
      </p:sp>
    </p:spTree>
    <p:extLst>
      <p:ext uri="{BB962C8B-B14F-4D97-AF65-F5344CB8AC3E}">
        <p14:creationId xmlns:p14="http://schemas.microsoft.com/office/powerpoint/2010/main" val="215802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61EE2-8536-0B69-9BAF-D59E56DABCDC}"/>
              </a:ext>
            </a:extLst>
          </p:cNvPr>
          <p:cNvSpPr>
            <a:spLocks noGrp="1"/>
          </p:cNvSpPr>
          <p:nvPr>
            <p:ph type="title"/>
          </p:nvPr>
        </p:nvSpPr>
        <p:spPr>
          <a:xfrm>
            <a:off x="838200" y="365125"/>
            <a:ext cx="10971882" cy="1325563"/>
          </a:xfrm>
        </p:spPr>
        <p:txBody>
          <a:bodyPr>
            <a:normAutofit/>
          </a:bodyPr>
          <a:lstStyle/>
          <a:p>
            <a:r>
              <a:rPr lang="en-US" b="1" dirty="0">
                <a:latin typeface="Calibri" panose="020F0502020204030204" pitchFamily="34" charset="0"/>
                <a:cs typeface="Calibri" panose="020F0502020204030204" pitchFamily="34" charset="0"/>
              </a:rPr>
              <a:t>Comparison between SLU for VUI and </a:t>
            </a:r>
            <a:r>
              <a:rPr lang="en-US" b="1" dirty="0" err="1">
                <a:latin typeface="Calibri" panose="020F0502020204030204" pitchFamily="34" charset="0"/>
                <a:cs typeface="Calibri" panose="020F0502020204030204" pitchFamily="34" charset="0"/>
              </a:rPr>
              <a:t>StealthyIMU</a:t>
            </a:r>
            <a:endParaRPr lang="en-US" dirty="0"/>
          </a:p>
        </p:txBody>
      </p:sp>
      <p:sp>
        <p:nvSpPr>
          <p:cNvPr id="4" name="Slide Number Placeholder 3">
            <a:extLst>
              <a:ext uri="{FF2B5EF4-FFF2-40B4-BE49-F238E27FC236}">
                <a16:creationId xmlns:a16="http://schemas.microsoft.com/office/drawing/2014/main" id="{C521DFC4-E6BB-D0B2-EE43-0D3B88274CD8}"/>
              </a:ext>
            </a:extLst>
          </p:cNvPr>
          <p:cNvSpPr>
            <a:spLocks noGrp="1"/>
          </p:cNvSpPr>
          <p:nvPr>
            <p:ph type="sldNum" sz="quarter" idx="12"/>
          </p:nvPr>
        </p:nvSpPr>
        <p:spPr/>
        <p:txBody>
          <a:bodyPr/>
          <a:lstStyle/>
          <a:p>
            <a:fld id="{8C2007DB-4D60-504E-99B5-33AD8DD28A36}" type="slidenum">
              <a:rPr kumimoji="1" lang="zh-CN" altLang="en-US" smtClean="0"/>
              <a:t>9</a:t>
            </a:fld>
            <a:endParaRPr kumimoji="1" lang="zh-CN" altLang="en-US"/>
          </a:p>
        </p:txBody>
      </p:sp>
      <p:graphicFrame>
        <p:nvGraphicFramePr>
          <p:cNvPr id="5" name="Table 5">
            <a:extLst>
              <a:ext uri="{FF2B5EF4-FFF2-40B4-BE49-F238E27FC236}">
                <a16:creationId xmlns:a16="http://schemas.microsoft.com/office/drawing/2014/main" id="{48DF62C2-A8FF-8142-03CF-327A9EF473A3}"/>
              </a:ext>
            </a:extLst>
          </p:cNvPr>
          <p:cNvGraphicFramePr>
            <a:graphicFrameLocks noGrp="1"/>
          </p:cNvGraphicFramePr>
          <p:nvPr/>
        </p:nvGraphicFramePr>
        <p:xfrm>
          <a:off x="838200" y="1966119"/>
          <a:ext cx="10085614" cy="4114800"/>
        </p:xfrm>
        <a:graphic>
          <a:graphicData uri="http://schemas.openxmlformats.org/drawingml/2006/table">
            <a:tbl>
              <a:tblPr firstRow="1" bandRow="1">
                <a:tableStyleId>{073A0DAA-6AF3-43AB-8588-CEC1D06C72B9}</a:tableStyleId>
              </a:tblPr>
              <a:tblGrid>
                <a:gridCol w="1464128">
                  <a:extLst>
                    <a:ext uri="{9D8B030D-6E8A-4147-A177-3AD203B41FA5}">
                      <a16:colId xmlns:a16="http://schemas.microsoft.com/office/drawing/2014/main" val="3935016977"/>
                    </a:ext>
                  </a:extLst>
                </a:gridCol>
                <a:gridCol w="4475415">
                  <a:extLst>
                    <a:ext uri="{9D8B030D-6E8A-4147-A177-3AD203B41FA5}">
                      <a16:colId xmlns:a16="http://schemas.microsoft.com/office/drawing/2014/main" val="1179920066"/>
                    </a:ext>
                  </a:extLst>
                </a:gridCol>
                <a:gridCol w="4146071">
                  <a:extLst>
                    <a:ext uri="{9D8B030D-6E8A-4147-A177-3AD203B41FA5}">
                      <a16:colId xmlns:a16="http://schemas.microsoft.com/office/drawing/2014/main" val="1065630327"/>
                    </a:ext>
                  </a:extLst>
                </a:gridCol>
              </a:tblGrid>
              <a:tr h="436517">
                <a:tc>
                  <a:txBody>
                    <a:bodyPr/>
                    <a:lstStyle/>
                    <a:p>
                      <a:endParaRPr lang="en-US" sz="2400" dirty="0"/>
                    </a:p>
                  </a:txBody>
                  <a:tcPr/>
                </a:tc>
                <a:tc>
                  <a:txBody>
                    <a:bodyPr/>
                    <a:lstStyle/>
                    <a:p>
                      <a:r>
                        <a:rPr lang="en-US" sz="2400" dirty="0"/>
                        <a:t>SLU for VUI</a:t>
                      </a:r>
                    </a:p>
                  </a:txBody>
                  <a:tcPr/>
                </a:tc>
                <a:tc>
                  <a:txBody>
                    <a:bodyPr/>
                    <a:lstStyle/>
                    <a:p>
                      <a:r>
                        <a:rPr lang="en-US" sz="2400" dirty="0"/>
                        <a:t>SLU for </a:t>
                      </a:r>
                      <a:r>
                        <a:rPr lang="en-US" sz="2400" dirty="0" err="1"/>
                        <a:t>StealthyIMU</a:t>
                      </a:r>
                      <a:endParaRPr lang="en-US" sz="2400" dirty="0"/>
                    </a:p>
                  </a:txBody>
                  <a:tcPr/>
                </a:tc>
                <a:extLst>
                  <a:ext uri="{0D108BD9-81ED-4DB2-BD59-A6C34878D82A}">
                    <a16:rowId xmlns:a16="http://schemas.microsoft.com/office/drawing/2014/main" val="4258816166"/>
                  </a:ext>
                </a:extLst>
              </a:tr>
              <a:tr h="785731">
                <a:tc>
                  <a:txBody>
                    <a:bodyPr/>
                    <a:lstStyle/>
                    <a:p>
                      <a:r>
                        <a:rPr lang="en-US" sz="2400" dirty="0"/>
                        <a:t>Goal</a:t>
                      </a:r>
                    </a:p>
                  </a:txBody>
                  <a:tcPr/>
                </a:tc>
                <a:tc>
                  <a:txBody>
                    <a:bodyPr/>
                    <a:lstStyle/>
                    <a:p>
                      <a:r>
                        <a:rPr lang="en-US" sz="2400" dirty="0"/>
                        <a:t>Extract the </a:t>
                      </a:r>
                      <a:r>
                        <a:rPr lang="en-US" sz="2400" i="1" dirty="0"/>
                        <a:t>request </a:t>
                      </a:r>
                      <a:r>
                        <a:rPr lang="en-US" sz="2400" dirty="0"/>
                        <a:t>from speech</a:t>
                      </a:r>
                    </a:p>
                  </a:txBody>
                  <a:tcPr/>
                </a:tc>
                <a:tc>
                  <a:txBody>
                    <a:bodyPr/>
                    <a:lstStyle/>
                    <a:p>
                      <a:r>
                        <a:rPr lang="en-US" sz="2400" b="0" dirty="0">
                          <a:solidFill>
                            <a:schemeClr val="tx1"/>
                          </a:solidFill>
                        </a:rPr>
                        <a:t>Extract the </a:t>
                      </a:r>
                      <a:r>
                        <a:rPr lang="en-US" sz="2400" b="0" i="1" dirty="0">
                          <a:solidFill>
                            <a:schemeClr val="tx1"/>
                          </a:solidFill>
                        </a:rPr>
                        <a:t>privacy</a:t>
                      </a:r>
                      <a:r>
                        <a:rPr lang="en-US" sz="2400" b="0" dirty="0">
                          <a:solidFill>
                            <a:schemeClr val="tx1"/>
                          </a:solidFill>
                        </a:rPr>
                        <a:t> from VUI response induced MSS</a:t>
                      </a:r>
                    </a:p>
                  </a:txBody>
                  <a:tcPr/>
                </a:tc>
                <a:extLst>
                  <a:ext uri="{0D108BD9-81ED-4DB2-BD59-A6C34878D82A}">
                    <a16:rowId xmlns:a16="http://schemas.microsoft.com/office/drawing/2014/main" val="1213841242"/>
                  </a:ext>
                </a:extLst>
              </a:tr>
              <a:tr h="1134944">
                <a:tc>
                  <a:txBody>
                    <a:bodyPr/>
                    <a:lstStyle/>
                    <a:p>
                      <a:r>
                        <a:rPr lang="en-US" sz="2400" dirty="0"/>
                        <a:t>Captured Signals</a:t>
                      </a:r>
                    </a:p>
                  </a:txBody>
                  <a:tcPr/>
                </a:tc>
                <a:tc>
                  <a:txBody>
                    <a:bodyPr/>
                    <a:lstStyle/>
                    <a:p>
                      <a:r>
                        <a:rPr lang="en-US" sz="2400" dirty="0"/>
                        <a:t>Microphone</a:t>
                      </a:r>
                    </a:p>
                    <a:p>
                      <a:r>
                        <a:rPr lang="en-US" sz="2400" b="1" i="1" dirty="0">
                          <a:solidFill>
                            <a:srgbClr val="00B050"/>
                          </a:solidFill>
                        </a:rPr>
                        <a:t>High sampling rate</a:t>
                      </a:r>
                    </a:p>
                    <a:p>
                      <a:r>
                        <a:rPr lang="en-US" sz="2400" b="1" i="1" dirty="0">
                          <a:solidFill>
                            <a:srgbClr val="00B050"/>
                          </a:solidFill>
                        </a:rPr>
                        <a:t>High speech quality</a:t>
                      </a:r>
                    </a:p>
                  </a:txBody>
                  <a:tcPr/>
                </a:tc>
                <a:tc>
                  <a:txBody>
                    <a:bodyPr/>
                    <a:lstStyle/>
                    <a:p>
                      <a:r>
                        <a:rPr lang="en-US" sz="2400" b="0" dirty="0">
                          <a:solidFill>
                            <a:schemeClr val="tx1"/>
                          </a:solidFill>
                        </a:rPr>
                        <a:t>Motion Sensor</a:t>
                      </a:r>
                    </a:p>
                    <a:p>
                      <a:r>
                        <a:rPr lang="en-US" sz="2400" b="1" dirty="0">
                          <a:solidFill>
                            <a:srgbClr val="FF0000"/>
                          </a:solidFill>
                        </a:rPr>
                        <a:t>Low sampling rate</a:t>
                      </a:r>
                    </a:p>
                    <a:p>
                      <a:r>
                        <a:rPr lang="en-US" sz="2400" b="1" dirty="0">
                          <a:solidFill>
                            <a:srgbClr val="FF0000"/>
                          </a:solidFill>
                        </a:rPr>
                        <a:t>Low speech quality</a:t>
                      </a:r>
                    </a:p>
                  </a:txBody>
                  <a:tcPr/>
                </a:tc>
                <a:extLst>
                  <a:ext uri="{0D108BD9-81ED-4DB2-BD59-A6C34878D82A}">
                    <a16:rowId xmlns:a16="http://schemas.microsoft.com/office/drawing/2014/main" val="1292389955"/>
                  </a:ext>
                </a:extLst>
              </a:tr>
              <a:tr h="785731">
                <a:tc>
                  <a:txBody>
                    <a:bodyPr/>
                    <a:lstStyle/>
                    <a:p>
                      <a:r>
                        <a:rPr lang="en-US" sz="2400" dirty="0"/>
                        <a:t>Type of Voices</a:t>
                      </a:r>
                    </a:p>
                  </a:txBody>
                  <a:tcPr/>
                </a:tc>
                <a:tc>
                  <a:txBody>
                    <a:bodyPr/>
                    <a:lstStyle/>
                    <a:p>
                      <a:r>
                        <a:rPr lang="en-US" sz="2400" b="0" dirty="0">
                          <a:solidFill>
                            <a:schemeClr val="tx1"/>
                          </a:solidFill>
                        </a:rPr>
                        <a:t>Human subjects:</a:t>
                      </a:r>
                    </a:p>
                    <a:p>
                      <a:r>
                        <a:rPr lang="en-US" sz="2400" b="1" i="1" dirty="0">
                          <a:solidFill>
                            <a:srgbClr val="FF0000"/>
                          </a:solidFill>
                        </a:rPr>
                        <a:t>Arbitrary</a:t>
                      </a:r>
                      <a:r>
                        <a:rPr lang="en-US" sz="2400" b="1" dirty="0">
                          <a:solidFill>
                            <a:srgbClr val="FF0000"/>
                          </a:solidFill>
                        </a:rPr>
                        <a:t> # of voices profiles</a:t>
                      </a:r>
                    </a:p>
                  </a:txBody>
                  <a:tcPr/>
                </a:tc>
                <a:tc>
                  <a:txBody>
                    <a:bodyPr/>
                    <a:lstStyle/>
                    <a:p>
                      <a:r>
                        <a:rPr lang="en-US" sz="2400" b="0" dirty="0">
                          <a:solidFill>
                            <a:schemeClr val="tx1"/>
                          </a:solidFill>
                        </a:rPr>
                        <a:t>Machine-rendered:</a:t>
                      </a:r>
                    </a:p>
                    <a:p>
                      <a:r>
                        <a:rPr lang="en-US" sz="2400" b="1" i="1" dirty="0">
                          <a:solidFill>
                            <a:srgbClr val="00B050"/>
                          </a:solidFill>
                        </a:rPr>
                        <a:t>Limited</a:t>
                      </a:r>
                      <a:r>
                        <a:rPr lang="en-US" sz="2400" b="1" dirty="0">
                          <a:solidFill>
                            <a:srgbClr val="00B050"/>
                          </a:solidFill>
                        </a:rPr>
                        <a:t> # of voices profiles</a:t>
                      </a:r>
                    </a:p>
                  </a:txBody>
                  <a:tcPr/>
                </a:tc>
                <a:extLst>
                  <a:ext uri="{0D108BD9-81ED-4DB2-BD59-A6C34878D82A}">
                    <a16:rowId xmlns:a16="http://schemas.microsoft.com/office/drawing/2014/main" val="1455911284"/>
                  </a:ext>
                </a:extLst>
              </a:tr>
              <a:tr h="785731">
                <a:tc>
                  <a:txBody>
                    <a:bodyPr/>
                    <a:lstStyle/>
                    <a:p>
                      <a:r>
                        <a:rPr lang="en-US" sz="2400" dirty="0"/>
                        <a:t>Type of Speech</a:t>
                      </a:r>
                    </a:p>
                  </a:txBody>
                  <a:tcPr/>
                </a:tc>
                <a:tc>
                  <a:txBody>
                    <a:bodyPr/>
                    <a:lstStyle/>
                    <a:p>
                      <a:r>
                        <a:rPr lang="en-US" sz="2400" dirty="0"/>
                        <a:t>VUI requests:</a:t>
                      </a:r>
                    </a:p>
                    <a:p>
                      <a:r>
                        <a:rPr lang="en-US" sz="2400" b="1" i="1" dirty="0">
                          <a:solidFill>
                            <a:srgbClr val="FF0000"/>
                          </a:solidFill>
                        </a:rPr>
                        <a:t>Arbitrary</a:t>
                      </a:r>
                      <a:r>
                        <a:rPr lang="en-US" sz="2400" b="1" dirty="0">
                          <a:solidFill>
                            <a:srgbClr val="FF0000"/>
                          </a:solidFill>
                        </a:rPr>
                        <a:t> format</a:t>
                      </a:r>
                    </a:p>
                  </a:txBody>
                  <a:tcPr/>
                </a:tc>
                <a:tc>
                  <a:txBody>
                    <a:bodyPr/>
                    <a:lstStyle/>
                    <a:p>
                      <a:r>
                        <a:rPr lang="en-US" sz="2400" b="0" i="0" kern="1200" dirty="0">
                          <a:solidFill>
                            <a:schemeClr val="tx1"/>
                          </a:solidFill>
                          <a:effectLst/>
                          <a:latin typeface="+mn-lt"/>
                          <a:ea typeface="+mn-ea"/>
                          <a:cs typeface="+mn-cs"/>
                        </a:rPr>
                        <a:t>VUI responses:</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B050"/>
                          </a:solidFill>
                        </a:rPr>
                        <a:t>More </a:t>
                      </a:r>
                      <a:r>
                        <a:rPr lang="en-US" sz="2400" b="1" i="1" dirty="0">
                          <a:solidFill>
                            <a:srgbClr val="00B050"/>
                          </a:solidFill>
                        </a:rPr>
                        <a:t>deterministic</a:t>
                      </a:r>
                      <a:r>
                        <a:rPr lang="en-US" sz="2400" b="1" dirty="0">
                          <a:solidFill>
                            <a:srgbClr val="00B050"/>
                          </a:solidFill>
                        </a:rPr>
                        <a:t> format</a:t>
                      </a:r>
                    </a:p>
                  </a:txBody>
                  <a:tcPr/>
                </a:tc>
                <a:extLst>
                  <a:ext uri="{0D108BD9-81ED-4DB2-BD59-A6C34878D82A}">
                    <a16:rowId xmlns:a16="http://schemas.microsoft.com/office/drawing/2014/main" val="4217307874"/>
                  </a:ext>
                </a:extLst>
              </a:tr>
            </a:tbl>
          </a:graphicData>
        </a:graphic>
      </p:graphicFrame>
    </p:spTree>
    <p:extLst>
      <p:ext uri="{BB962C8B-B14F-4D97-AF65-F5344CB8AC3E}">
        <p14:creationId xmlns:p14="http://schemas.microsoft.com/office/powerpoint/2010/main" val="2046973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33724</TotalTime>
  <Words>2063</Words>
  <Application>Microsoft Macintosh PowerPoint</Application>
  <PresentationFormat>Widescreen</PresentationFormat>
  <Paragraphs>417</Paragraphs>
  <Slides>37</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Calibri (Body)</vt:lpstr>
      <vt:lpstr>Arial</vt:lpstr>
      <vt:lpstr>Calibri</vt:lpstr>
      <vt:lpstr>Calibri Light</vt:lpstr>
      <vt:lpstr>Cambria Math</vt:lpstr>
      <vt:lpstr>Comic Sans MS</vt:lpstr>
      <vt:lpstr>Office 主题</vt:lpstr>
      <vt:lpstr>StealthyIMU: Extracting Permission-protected Private Information from Smartphone Voice Assistant using Zero-Permission Sensors</vt:lpstr>
      <vt:lpstr>Speech Eavesdropping on Smartphone</vt:lpstr>
      <vt:lpstr>Limitations of Prior works</vt:lpstr>
      <vt:lpstr>Will this threat model pose a real privacy threat to victims? </vt:lpstr>
      <vt:lpstr>StealthyIMU Threat Analysis</vt:lpstr>
      <vt:lpstr>StealthyIMU Threat Model</vt:lpstr>
      <vt:lpstr>StealthyIMU Threat Model</vt:lpstr>
      <vt:lpstr>Inferring privacy from a single VUI response: problem statement</vt:lpstr>
      <vt:lpstr>Comparison between SLU for VUI and StealthyIMU</vt:lpstr>
      <vt:lpstr>Attacking Requirements and Targets</vt:lpstr>
      <vt:lpstr>Challenge 1: how to achieve affordable attack?</vt:lpstr>
      <vt:lpstr>Challenge 2: Inferring Privacy from a Single VUI response  SLU model design</vt:lpstr>
      <vt:lpstr>End-to-end SLU Model</vt:lpstr>
      <vt:lpstr>VUI Commands Generation </vt:lpstr>
      <vt:lpstr>SLU Model Design</vt:lpstr>
      <vt:lpstr>Knowledge Distillation from  Speech-based SLU</vt:lpstr>
      <vt:lpstr>Evaluation: VUI Response Private Entity Recognition</vt:lpstr>
      <vt:lpstr>Challenge 3: Extract the Explicit Permission-protected Privacy</vt:lpstr>
      <vt:lpstr>One-time Stealing</vt:lpstr>
      <vt:lpstr>Short-term Contextual Inference</vt:lpstr>
      <vt:lpstr>Short-term Contextual Inference</vt:lpstr>
      <vt:lpstr>Long-Term Monitoring</vt:lpstr>
      <vt:lpstr>Long-term Monitoring</vt:lpstr>
      <vt:lpstr>Conclusion</vt:lpstr>
      <vt:lpstr>PowerPoint Presentation</vt:lpstr>
      <vt:lpstr>StealthyIMU Attacking Pipeline</vt:lpstr>
      <vt:lpstr>Real-time Detect, Segment VUI Responses</vt:lpstr>
      <vt:lpstr>Offline Identify VUI Responses</vt:lpstr>
      <vt:lpstr>Evaluation: Detect, Segment, and Identify VUI Responses</vt:lpstr>
      <vt:lpstr>MSS and Corresponding Speech Collection</vt:lpstr>
      <vt:lpstr>Extract the Ground Truth Private Entities</vt:lpstr>
      <vt:lpstr>Evaluation: VUI Response Private Entity Recognition</vt:lpstr>
      <vt:lpstr>Defense</vt:lpstr>
      <vt:lpstr>Defense</vt:lpstr>
      <vt:lpstr>Evaluation: Generalization</vt:lpstr>
      <vt:lpstr>Evaluation: Implementation &amp; Overhead</vt:lpstr>
      <vt:lpstr>Evaluation: System Overhead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UltraSE</dc:title>
  <dc:creator>Ke Sun</dc:creator>
  <cp:lastModifiedBy>Ke Sun</cp:lastModifiedBy>
  <cp:revision>1476</cp:revision>
  <dcterms:created xsi:type="dcterms:W3CDTF">2020-10-27T07:31:11Z</dcterms:created>
  <dcterms:modified xsi:type="dcterms:W3CDTF">2023-03-01T06:25:03Z</dcterms:modified>
</cp:coreProperties>
</file>