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7" r:id="rId2"/>
    <p:sldId id="263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31" r:id="rId17"/>
    <p:sldId id="332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290" r:id="rId35"/>
    <p:sldId id="291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8">
          <p15:clr>
            <a:srgbClr val="A4A3A4"/>
          </p15:clr>
        </p15:guide>
        <p15:guide id="2" pos="39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88701"/>
  </p:normalViewPr>
  <p:slideViewPr>
    <p:cSldViewPr snapToGrid="0" snapToObjects="1">
      <p:cViewPr>
        <p:scale>
          <a:sx n="67" d="100"/>
          <a:sy n="67" d="100"/>
        </p:scale>
        <p:origin x="1744" y="552"/>
      </p:cViewPr>
      <p:guideLst>
        <p:guide orient="horz" pos="2068"/>
        <p:guide pos="39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978F27-28BF-F249-9DED-2803A9154E59}" type="datetimeFigureOut">
              <a:rPr kumimoji="1" lang="zh-CN" altLang="en-US" smtClean="0"/>
              <a:t>2018/9/28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9C367-222A-DA47-879C-AB972B24573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8563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Good afternoon everyone.</a:t>
            </a:r>
          </a:p>
        </p:txBody>
      </p:sp>
    </p:spTree>
    <p:extLst>
      <p:ext uri="{BB962C8B-B14F-4D97-AF65-F5344CB8AC3E}">
        <p14:creationId xmlns:p14="http://schemas.microsoft.com/office/powerpoint/2010/main" val="788550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180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9C367-222A-DA47-879C-AB972B245737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4073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9C367-222A-DA47-879C-AB972B245737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6440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05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70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710-A09F-4C4A-8F05-3C8901D6C49A}" type="datetimeFigureOut">
              <a:rPr kumimoji="1" lang="zh-CN" altLang="en-US" smtClean="0"/>
              <a:t>2018/9/28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710-A09F-4C4A-8F05-3C8901D6C49A}" type="datetimeFigureOut">
              <a:rPr kumimoji="1" lang="zh-CN" altLang="en-US" smtClean="0"/>
              <a:t>2018/9/28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710-A09F-4C4A-8F05-3C8901D6C49A}" type="datetimeFigureOut">
              <a:rPr kumimoji="1" lang="zh-CN" altLang="en-US" smtClean="0"/>
              <a:t>2018/9/28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0A9D4-FA5A-4D41-AA74-8B159A8F5EE9}" type="slidenum">
              <a:rPr lang="en-US" altLang="zh-CN" smtClean="0"/>
              <a:t>‹#›</a:t>
            </a:fld>
            <a:r>
              <a:rPr lang="en-US" altLang="zh-CN" dirty="0" smtClean="0"/>
              <a:t>/33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0A9D4-FA5A-4D41-AA74-8B159A8F5EE9}" type="slidenum">
              <a:rPr lang="en-US" altLang="zh-CN" smtClean="0"/>
              <a:t>‹#›</a:t>
            </a:fld>
            <a:r>
              <a:rPr lang="en-US" altLang="zh-CN" dirty="0" smtClean="0"/>
              <a:t>/33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0A9D4-FA5A-4D41-AA74-8B159A8F5EE9}" type="slidenum">
              <a:rPr lang="en-US" altLang="zh-CN" smtClean="0"/>
              <a:t>‹#›</a:t>
            </a:fld>
            <a:r>
              <a:rPr lang="en-US" altLang="zh-CN" dirty="0" smtClean="0"/>
              <a:t>/33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0A9D4-FA5A-4D41-AA74-8B159A8F5EE9}" type="slidenum">
              <a:rPr lang="en-US" altLang="zh-CN" smtClean="0"/>
              <a:t>‹#›</a:t>
            </a:fld>
            <a:r>
              <a:rPr lang="en-US" altLang="zh-CN" dirty="0" smtClean="0"/>
              <a:t>/33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0A9D4-FA5A-4D41-AA74-8B159A8F5EE9}" type="slidenum">
              <a:rPr lang="en-US" altLang="zh-CN" smtClean="0"/>
              <a:t>‹#›</a:t>
            </a:fld>
            <a:r>
              <a:rPr lang="en-US" altLang="zh-CN" dirty="0" smtClean="0"/>
              <a:t>/33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0A9D4-FA5A-4D41-AA74-8B159A8F5EE9}" type="slidenum">
              <a:rPr lang="en-US" altLang="zh-CN" smtClean="0"/>
              <a:t>‹#›</a:t>
            </a:fld>
            <a:r>
              <a:rPr lang="en-US" altLang="zh-CN" dirty="0" smtClean="0"/>
              <a:t>/33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0A9D4-FA5A-4D41-AA74-8B159A8F5EE9}" type="slidenum">
              <a:rPr lang="en-US" altLang="zh-CN" smtClean="0"/>
              <a:t>‹#›</a:t>
            </a:fld>
            <a:r>
              <a:rPr lang="en-US" altLang="zh-CN" dirty="0" smtClean="0"/>
              <a:t>/33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710-A09F-4C4A-8F05-3C8901D6C49A}" type="datetimeFigureOut">
              <a:rPr kumimoji="1" lang="zh-CN" altLang="en-US" smtClean="0"/>
              <a:t>2018/9/28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710-A09F-4C4A-8F05-3C8901D6C49A}" type="datetimeFigureOut">
              <a:rPr kumimoji="1" lang="zh-CN" altLang="en-US" smtClean="0"/>
              <a:t>2018/9/28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710-A09F-4C4A-8F05-3C8901D6C49A}" type="datetimeFigureOut">
              <a:rPr kumimoji="1" lang="zh-CN" altLang="en-US" smtClean="0"/>
              <a:t>2018/9/28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710-A09F-4C4A-8F05-3C8901D6C49A}" type="datetimeFigureOut">
              <a:rPr kumimoji="1" lang="zh-CN" altLang="en-US" smtClean="0"/>
              <a:t>2018/9/28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710-A09F-4C4A-8F05-3C8901D6C49A}" type="datetimeFigureOut">
              <a:rPr kumimoji="1" lang="zh-CN" altLang="en-US" smtClean="0"/>
              <a:t>2018/9/28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710-A09F-4C4A-8F05-3C8901D6C49A}" type="datetimeFigureOut">
              <a:rPr kumimoji="1" lang="zh-CN" altLang="en-US" smtClean="0"/>
              <a:t>2018/9/28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710-A09F-4C4A-8F05-3C8901D6C49A}" type="datetimeFigureOut">
              <a:rPr kumimoji="1" lang="zh-CN" altLang="en-US" smtClean="0"/>
              <a:t>2018/9/28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710-A09F-4C4A-8F05-3C8901D6C49A}" type="datetimeFigureOut">
              <a:rPr kumimoji="1" lang="zh-CN" altLang="en-US" smtClean="0"/>
              <a:t>2018/9/28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E8710-A09F-4C4A-8F05-3C8901D6C49A}" type="datetimeFigureOut">
              <a:rPr kumimoji="1" lang="zh-CN" altLang="en-US" smtClean="0"/>
              <a:t>2018/9/28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/Users/leiwang/Desktop/heartbeat_ppt.mp4" TargetMode="External"/><Relationship Id="rId2" Type="http://schemas.openxmlformats.org/officeDocument/2006/relationships/video" Target="file://localhost/Users/leiwang/Desktop/heartbeat_ppt.mp4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80975" y="1942734"/>
            <a:ext cx="11715750" cy="117540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Unlock with Your Heart: Heartbeat-based Authentication on Commercial Mobile Phones</a:t>
            </a:r>
            <a:endParaRPr lang="en-US" altLang="zh-CN" sz="4000" b="1" dirty="0" smtClean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4294967295"/>
          </p:nvPr>
        </p:nvSpPr>
        <p:spPr>
          <a:xfrm>
            <a:off x="683895" y="3627120"/>
            <a:ext cx="10765155" cy="5181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dirty="0">
                <a:latin typeface="Times New Roman" panose="02020603050405020304"/>
                <a:ea typeface="黑体" panose="02010609060101010101" charset="-122"/>
                <a:cs typeface="Times New Roman" panose="02020603050405020304"/>
              </a:rPr>
              <a:t>Lei Wang, Kang Wang, Ke Sun, Wei Wang, Chen Tian, Lei Xie, Qing Gu</a:t>
            </a:r>
          </a:p>
          <a:p>
            <a:pPr marL="0" indent="0" algn="ctr">
              <a:buNone/>
            </a:pPr>
            <a:r>
              <a:rPr lang="en-US" altLang="zh-CN" b="1" dirty="0" smtClean="0">
                <a:latin typeface="Times New Roman" panose="02020603050405020304"/>
                <a:ea typeface="黑体" panose="02010609060101010101" charset="-122"/>
                <a:cs typeface="Times New Roman" panose="02020603050405020304"/>
              </a:rPr>
              <a:t>Presenter: </a:t>
            </a:r>
            <a:r>
              <a:rPr lang="en-US" altLang="zh-CN" b="1" dirty="0">
                <a:latin typeface="Times New Roman" panose="02020603050405020304"/>
                <a:ea typeface="黑体" panose="02010609060101010101" charset="-122"/>
                <a:cs typeface="Times New Roman" panose="02020603050405020304"/>
              </a:rPr>
              <a:t>Dr. Lei </a:t>
            </a:r>
            <a:r>
              <a:rPr lang="en-US" altLang="zh-CN" b="1" dirty="0" smtClean="0">
                <a:latin typeface="Times New Roman" panose="02020603050405020304"/>
                <a:ea typeface="黑体" panose="02010609060101010101" charset="-122"/>
                <a:cs typeface="Times New Roman" panose="02020603050405020304"/>
              </a:rPr>
              <a:t>Xie</a:t>
            </a:r>
          </a:p>
          <a:p>
            <a:pPr marL="0" indent="0" algn="ctr">
              <a:buNone/>
            </a:pPr>
            <a:endParaRPr lang="en-US" altLang="zh-CN" b="1" dirty="0">
              <a:latin typeface="Times New Roman" panose="02020603050405020304"/>
              <a:ea typeface="黑体" panose="02010609060101010101" charset="-122"/>
              <a:cs typeface="Times New Roman" panose="02020603050405020304"/>
            </a:endParaRPr>
          </a:p>
          <a:p>
            <a:pPr algn="ctr"/>
            <a:endParaRPr lang="en-US" altLang="zh-CN" sz="3000" baseline="30000" dirty="0" smtClean="0">
              <a:latin typeface="+mj-lt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4180205" y="5765165"/>
            <a:ext cx="4450715" cy="460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0" hangingPunct="0"/>
            <a:r>
              <a:rPr lang="en-US" altLang="zh-CN" sz="2400" dirty="0" smtClean="0">
                <a:latin typeface="Times New Roman" panose="02020603050405020304"/>
                <a:cs typeface="Times New Roman" panose="02020603050405020304"/>
              </a:rPr>
              <a:t>UBICOMP2018  Oct </a:t>
            </a:r>
            <a:r>
              <a:rPr lang="en-US" altLang="zh-CN" sz="2400" baseline="30000" dirty="0" smtClean="0">
                <a:latin typeface="Times New Roman" panose="02020603050405020304"/>
                <a:cs typeface="Times New Roman" panose="02020603050405020304"/>
              </a:rPr>
              <a:t>10th</a:t>
            </a:r>
            <a:r>
              <a:rPr lang="en-US" altLang="zh-CN" sz="2400" dirty="0" smtClean="0"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altLang="zh-CN" sz="2400" dirty="0">
                <a:latin typeface="Times New Roman" panose="02020603050405020304"/>
                <a:cs typeface="Times New Roman" panose="02020603050405020304"/>
              </a:rPr>
              <a:t>2018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81050" y="4655477"/>
            <a:ext cx="1066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/>
                <a:ea typeface="黑体" panose="02010609060101010101" charset="-122"/>
                <a:cs typeface="Times New Roman" panose="02020603050405020304"/>
              </a:rPr>
              <a:t>State Key Laboratory for Novel Software Technology </a:t>
            </a:r>
          </a:p>
          <a:p>
            <a:pPr algn="ctr"/>
            <a:r>
              <a:rPr lang="en-US" altLang="zh-CN" sz="2800" dirty="0">
                <a:latin typeface="Times New Roman" panose="02020603050405020304"/>
                <a:ea typeface="黑体" panose="02010609060101010101" charset="-122"/>
                <a:cs typeface="Times New Roman" panose="02020603050405020304"/>
              </a:rPr>
              <a:t>Nanjing University 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13" y="19125"/>
            <a:ext cx="1308412" cy="16448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Challenge 1</a:t>
            </a:r>
            <a:endParaRPr kumimoji="1" lang="zh-CN" altLang="en-US" b="1" dirty="0">
              <a:latin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6520" y="2620645"/>
            <a:ext cx="79482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kumimoji="1" lang="en-US" altLang="zh-CN" sz="4000" dirty="0" smtClean="0"/>
              <a:t>How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 smtClean="0"/>
              <a:t>to segment heart duration with </a:t>
            </a:r>
          </a:p>
          <a:p>
            <a:pPr indent="0">
              <a:buFont typeface="Wingdings" panose="05000000000000000000" pitchFamily="2" charset="2"/>
              <a:buNone/>
            </a:pPr>
            <a:r>
              <a:rPr kumimoji="1" lang="en-US" altLang="zh-CN" sz="4000" dirty="0" smtClean="0"/>
              <a:t>the effect of the variability of heart rate? </a:t>
            </a:r>
            <a:endParaRPr kumimoji="1" lang="en-US" altLang="zh-CN" sz="40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005" y="1785620"/>
            <a:ext cx="2663190" cy="32867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478520" y="3616960"/>
            <a:ext cx="2309495" cy="13087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Basic idea</a:t>
            </a:r>
            <a:endParaRPr kumimoji="1" lang="zh-CN" alt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5595" y="1810385"/>
            <a:ext cx="694436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"/>
            </a:pPr>
            <a:r>
              <a:rPr kumimoji="1" lang="en-US" sz="3200" dirty="0" smtClean="0"/>
              <a:t>Although heart rate has intrinsic variability, </a:t>
            </a:r>
            <a:r>
              <a:rPr kumimoji="1" lang="en-US" sz="3200" dirty="0" smtClean="0">
                <a:solidFill>
                  <a:srgbClr val="FF0000"/>
                </a:solidFill>
              </a:rPr>
              <a:t>the interval between AO and RF is stable.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 </a:t>
            </a:r>
            <a:endParaRPr kumimoji="1" lang="en-US" altLang="zh-CN" sz="3200" dirty="0" smtClean="0"/>
          </a:p>
          <a:p>
            <a:pPr marL="571500" indent="-571500">
              <a:buFont typeface="Wingdings" panose="05000000000000000000" charset="0"/>
              <a:buChar char=""/>
            </a:pPr>
            <a:r>
              <a:rPr kumimoji="1" lang="en-US" altLang="zh-CN" sz="3200" dirty="0"/>
              <a:t>Segment the heartbeat based on the stable interval between AO and RF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7682865" y="3697605"/>
            <a:ext cx="3460750" cy="3135630"/>
            <a:chOff x="12099" y="5823"/>
            <a:chExt cx="5450" cy="4938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99" y="5823"/>
              <a:ext cx="4958" cy="4079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2755" y="9745"/>
              <a:ext cx="479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Deviation of AO and RF from mean value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486650" y="478790"/>
            <a:ext cx="3495040" cy="3288665"/>
            <a:chOff x="11790" y="754"/>
            <a:chExt cx="5504" cy="517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90" y="754"/>
              <a:ext cx="5505" cy="4599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3470" y="5353"/>
              <a:ext cx="293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Heartbeat cycle</a:t>
              </a:r>
            </a:p>
          </p:txBody>
        </p:sp>
      </p:grpSp>
      <p:sp>
        <p:nvSpPr>
          <p:cNvPr id="27" name="弧形 26"/>
          <p:cNvSpPr/>
          <p:nvPr/>
        </p:nvSpPr>
        <p:spPr>
          <a:xfrm>
            <a:off x="8099425" y="774065"/>
            <a:ext cx="2252980" cy="2273935"/>
          </a:xfrm>
          <a:prstGeom prst="arc">
            <a:avLst>
              <a:gd name="adj1" fmla="val 21543254"/>
              <a:gd name="adj2" fmla="val 10610428"/>
            </a:avLst>
          </a:prstGeom>
          <a:ln w="38100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b="1" dirty="0" smtClean="0">
                <a:latin typeface="+mn-lt"/>
              </a:rPr>
              <a:t>Step1: Derive the coarse template</a:t>
            </a:r>
            <a:endParaRPr kumimoji="1"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5595" y="1328420"/>
            <a:ext cx="1027684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Sort the local maximum points by their amplitudes</a:t>
            </a:r>
            <a:r>
              <a:rPr kumimoji="1" lang="en-US" altLang="zh-CN" sz="3200" dirty="0" smtClean="0">
                <a:solidFill>
                  <a:schemeClr val="tx1"/>
                </a:solidFill>
              </a:rPr>
              <a:t> </a:t>
            </a:r>
          </a:p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bg2"/>
                </a:solidFill>
                <a:sym typeface="+mn-ea"/>
              </a:rPr>
              <a:t>Perform a pruning algorithm to remove noisy peaks</a:t>
            </a:r>
          </a:p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bg2"/>
                </a:solidFill>
                <a:sym typeface="+mn-ea"/>
              </a:rPr>
              <a:t>Choose the AO and RF points</a:t>
            </a:r>
          </a:p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bg2"/>
                </a:solidFill>
                <a:sym typeface="+mn-ea"/>
              </a:rPr>
              <a:t>Generate the Coarse template</a:t>
            </a:r>
            <a:endParaRPr kumimoji="1" lang="en-US" altLang="zh-CN" sz="3200" dirty="0">
              <a:solidFill>
                <a:schemeClr val="bg2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30" y="3366135"/>
            <a:ext cx="7319645" cy="31972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112760" y="353885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1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825490" y="370649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2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578860" y="3695700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3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787775" y="394525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4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360410" y="396049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5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085840" y="398335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6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367405" y="399859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7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901940" y="406209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8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628640" y="406209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9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895080" y="4127500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10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517005" y="4168775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11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931025" y="4250055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12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345045" y="4275455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13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4287520" y="4250055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14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8696960" y="4244975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b="1" dirty="0" smtClean="0">
                <a:latin typeface="+mn-lt"/>
              </a:rPr>
              <a:t>Step1: Derive the coarse template</a:t>
            </a:r>
            <a:endParaRPr kumimoji="1"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5595" y="1328420"/>
            <a:ext cx="1027684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bg2"/>
                </a:solidFill>
                <a:sym typeface="+mn-ea"/>
              </a:rPr>
              <a:t>Sort the local maximum points by their amplitudes</a:t>
            </a:r>
            <a:r>
              <a:rPr kumimoji="1" lang="en-US" altLang="zh-CN" sz="3200" dirty="0" smtClean="0">
                <a:solidFill>
                  <a:schemeClr val="bg2"/>
                </a:solidFill>
              </a:rPr>
              <a:t> </a:t>
            </a:r>
            <a:endParaRPr kumimoji="1" lang="en-US" altLang="zh-CN" sz="3200" dirty="0" smtClean="0">
              <a:solidFill>
                <a:schemeClr val="tx1"/>
              </a:solidFill>
            </a:endParaRPr>
          </a:p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Perform a pruning algorithm to remove noisy peaks</a:t>
            </a:r>
          </a:p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bg2"/>
                </a:solidFill>
                <a:sym typeface="+mn-ea"/>
              </a:rPr>
              <a:t>Choose the AO and RF points</a:t>
            </a:r>
          </a:p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bg2"/>
                </a:solidFill>
                <a:sym typeface="+mn-ea"/>
              </a:rPr>
              <a:t>Generate the Coarse template</a:t>
            </a:r>
            <a:endParaRPr kumimoji="1" lang="en-US" altLang="zh-CN" sz="3200" dirty="0">
              <a:solidFill>
                <a:schemeClr val="bg2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30" y="3366135"/>
            <a:ext cx="7319645" cy="31972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112760" y="353885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chemeClr val="accent6"/>
                </a:solidFill>
                <a:latin typeface="Calibri" panose="020F0502020204030204" charset="0"/>
              </a:rPr>
              <a:t>1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825490" y="370649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6"/>
                </a:solidFill>
                <a:latin typeface="Calibri" panose="020F0502020204030204" charset="0"/>
              </a:rPr>
              <a:t>2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578860" y="3695700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6"/>
                </a:solidFill>
                <a:latin typeface="Calibri" panose="020F0502020204030204" charset="0"/>
              </a:rPr>
              <a:t>3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787775" y="394525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4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360410" y="396049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5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085840" y="398335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6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367405" y="399859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7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901940" y="406209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8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628640" y="406209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9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895080" y="4127500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6"/>
                </a:solidFill>
                <a:latin typeface="Calibri" panose="020F0502020204030204" charset="0"/>
              </a:rPr>
              <a:t>10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517005" y="4168775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6"/>
                </a:solidFill>
                <a:latin typeface="Calibri" panose="020F0502020204030204" charset="0"/>
              </a:rPr>
              <a:t>11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931025" y="4250055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12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345045" y="4275455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13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4287520" y="4250055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6"/>
                </a:solidFill>
                <a:latin typeface="Calibri" panose="020F0502020204030204" charset="0"/>
              </a:rPr>
              <a:t>14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8696960" y="4244975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b="1" dirty="0" smtClean="0">
                <a:latin typeface="+mn-lt"/>
              </a:rPr>
              <a:t>Step1: Derive the coarse template</a:t>
            </a:r>
            <a:endParaRPr kumimoji="1"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5595" y="1328420"/>
            <a:ext cx="1027684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bg2"/>
                </a:solidFill>
                <a:sym typeface="+mn-ea"/>
              </a:rPr>
              <a:t>Sort the local maximum points by their amplitudes</a:t>
            </a:r>
            <a:r>
              <a:rPr kumimoji="1" lang="en-US" altLang="zh-CN" sz="3200" dirty="0" smtClean="0">
                <a:solidFill>
                  <a:schemeClr val="bg2"/>
                </a:solidFill>
              </a:rPr>
              <a:t> </a:t>
            </a:r>
            <a:endParaRPr kumimoji="1" lang="en-US" altLang="zh-CN" sz="3200" dirty="0" smtClean="0">
              <a:solidFill>
                <a:schemeClr val="tx1"/>
              </a:solidFill>
            </a:endParaRPr>
          </a:p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bg2"/>
                </a:solidFill>
                <a:sym typeface="+mn-ea"/>
              </a:rPr>
              <a:t>Perform a pruning algorithm to remove noisy peaks</a:t>
            </a:r>
            <a:endParaRPr lang="en-US" altLang="zh-CN" sz="3200" dirty="0">
              <a:solidFill>
                <a:schemeClr val="tx1"/>
              </a:solidFill>
              <a:sym typeface="+mn-ea"/>
            </a:endParaRPr>
          </a:p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Choose the AO and RF points</a:t>
            </a:r>
            <a:endParaRPr lang="en-US" altLang="zh-CN" sz="3200" dirty="0">
              <a:solidFill>
                <a:schemeClr val="bg2"/>
              </a:solidFill>
              <a:sym typeface="+mn-ea"/>
            </a:endParaRPr>
          </a:p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bg2"/>
                </a:solidFill>
                <a:sym typeface="+mn-ea"/>
              </a:rPr>
              <a:t>Generate the Coarse template</a:t>
            </a:r>
            <a:endParaRPr kumimoji="1" lang="en-US" altLang="zh-CN" sz="3200" dirty="0">
              <a:solidFill>
                <a:schemeClr val="bg2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30" y="3366135"/>
            <a:ext cx="7319645" cy="31972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112760" y="353885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chemeClr val="accent6"/>
                </a:solidFill>
                <a:latin typeface="Calibri" panose="020F0502020204030204" charset="0"/>
              </a:rPr>
              <a:t>1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825490" y="370649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6"/>
                </a:solidFill>
                <a:latin typeface="Calibri" panose="020F0502020204030204" charset="0"/>
              </a:rPr>
              <a:t>2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578860" y="3695700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Calibri" panose="020F0502020204030204" charset="0"/>
              </a:rPr>
              <a:t>3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787775" y="394525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4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360410" y="396049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5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085840" y="398335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6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367405" y="399859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7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901940" y="406209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8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628640" y="406209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9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895080" y="4127500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6"/>
                </a:solidFill>
                <a:latin typeface="Calibri" panose="020F0502020204030204" charset="0"/>
              </a:rPr>
              <a:t>10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517005" y="4168775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6"/>
                </a:solidFill>
                <a:latin typeface="Calibri" panose="020F0502020204030204" charset="0"/>
              </a:rPr>
              <a:t>11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931025" y="4250055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12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345045" y="4275455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13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4287520" y="4250055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Calibri" panose="020F0502020204030204" charset="0"/>
              </a:rPr>
              <a:t>14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8696960" y="4244975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b="1" dirty="0" smtClean="0">
                <a:latin typeface="+mn-lt"/>
              </a:rPr>
              <a:t>Step1: Derive the coarse template</a:t>
            </a:r>
            <a:endParaRPr kumimoji="1"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5595" y="1328420"/>
            <a:ext cx="1027684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bg2"/>
                </a:solidFill>
                <a:sym typeface="+mn-ea"/>
              </a:rPr>
              <a:t>Sort the local maximum points by their amplitudes</a:t>
            </a:r>
            <a:r>
              <a:rPr kumimoji="1" lang="en-US" altLang="zh-CN" sz="3200" dirty="0" smtClean="0">
                <a:solidFill>
                  <a:schemeClr val="bg2"/>
                </a:solidFill>
              </a:rPr>
              <a:t> </a:t>
            </a:r>
            <a:endParaRPr kumimoji="1" lang="en-US" altLang="zh-CN" sz="3200" dirty="0" smtClean="0">
              <a:solidFill>
                <a:schemeClr val="tx1"/>
              </a:solidFill>
            </a:endParaRPr>
          </a:p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bg2"/>
                </a:solidFill>
                <a:sym typeface="+mn-ea"/>
              </a:rPr>
              <a:t>Perform a pruning algorithm to remove noisy peaks</a:t>
            </a:r>
            <a:endParaRPr lang="en-US" altLang="zh-CN" sz="3200" dirty="0">
              <a:solidFill>
                <a:schemeClr val="tx1"/>
              </a:solidFill>
              <a:sym typeface="+mn-ea"/>
            </a:endParaRPr>
          </a:p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bg2"/>
                </a:solidFill>
                <a:sym typeface="+mn-ea"/>
              </a:rPr>
              <a:t>Choose the AO and RF points</a:t>
            </a:r>
          </a:p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Generate the Coarse template</a:t>
            </a:r>
            <a:endParaRPr kumimoji="1" lang="en-US" altLang="zh-CN" sz="3200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30" y="3366135"/>
            <a:ext cx="7319645" cy="31972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112760" y="353885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chemeClr val="accent6"/>
                </a:solidFill>
                <a:latin typeface="Calibri" panose="020F0502020204030204" charset="0"/>
              </a:rPr>
              <a:t>1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825490" y="370649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6"/>
                </a:solidFill>
                <a:latin typeface="Calibri" panose="020F0502020204030204" charset="0"/>
              </a:rPr>
              <a:t>2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578860" y="3695700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Calibri" panose="020F0502020204030204" charset="0"/>
              </a:rPr>
              <a:t>3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787775" y="394525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4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360410" y="396049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5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085840" y="398335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6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367405" y="399859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7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901940" y="406209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8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628640" y="406209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9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895080" y="4127500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6"/>
                </a:solidFill>
                <a:latin typeface="Calibri" panose="020F0502020204030204" charset="0"/>
              </a:rPr>
              <a:t>10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517005" y="4168775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6"/>
                </a:solidFill>
                <a:latin typeface="Calibri" panose="020F0502020204030204" charset="0"/>
              </a:rPr>
              <a:t>11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931025" y="4250055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12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345045" y="4275455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13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4287520" y="4250055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Calibri" panose="020F0502020204030204" charset="0"/>
              </a:rPr>
              <a:t>14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8696960" y="4244975"/>
            <a:ext cx="414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</a:rPr>
              <a:t>15</a:t>
            </a:r>
          </a:p>
        </p:txBody>
      </p:sp>
      <p:sp>
        <p:nvSpPr>
          <p:cNvPr id="4" name="矩形 3"/>
          <p:cNvSpPr/>
          <p:nvPr/>
        </p:nvSpPr>
        <p:spPr>
          <a:xfrm>
            <a:off x="3161665" y="3695700"/>
            <a:ext cx="1345565" cy="214312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b="1" dirty="0" smtClean="0">
                <a:latin typeface="+mn-lt"/>
              </a:rPr>
              <a:t>Step2: Coarse alignment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15595" y="1328420"/>
            <a:ext cx="108775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Cross-correlation between coarse-template with SCG signals</a:t>
            </a:r>
            <a:endParaRPr kumimoji="1" lang="en-US" altLang="zh-CN" sz="3200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1911985"/>
            <a:ext cx="6257925" cy="23672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95" y="4373245"/>
            <a:ext cx="892175" cy="1405255"/>
          </a:xfrm>
          <a:prstGeom prst="rect">
            <a:avLst/>
          </a:prstGeom>
        </p:spPr>
      </p:pic>
      <p:sp>
        <p:nvSpPr>
          <p:cNvPr id="20" name="右箭头 19"/>
          <p:cNvSpPr/>
          <p:nvPr/>
        </p:nvSpPr>
        <p:spPr>
          <a:xfrm>
            <a:off x="7595235" y="3761740"/>
            <a:ext cx="622300" cy="2667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330" y="2152015"/>
            <a:ext cx="3714750" cy="3112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719 -0.001944 L 0.447656 0.000370 " pathEditMode="relative" rAng="0" ptsTypes="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b="1" dirty="0" smtClean="0">
                <a:latin typeface="+mn-lt"/>
              </a:rPr>
              <a:t>Step3: Derive the fine template</a:t>
            </a:r>
            <a:endParaRPr kumimoji="1"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5595" y="1328420"/>
            <a:ext cx="655066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Average over all heartbeat cycles to smooth the signal</a:t>
            </a:r>
            <a:r>
              <a:rPr kumimoji="1" lang="en-US" altLang="zh-CN" sz="3200" dirty="0" smtClean="0">
                <a:solidFill>
                  <a:schemeClr val="bg2"/>
                </a:solidFill>
              </a:rPr>
              <a:t> </a:t>
            </a:r>
            <a:endParaRPr kumimoji="1" lang="en-US" altLang="zh-CN" sz="3200" dirty="0" smtClean="0">
              <a:solidFill>
                <a:schemeClr val="tx1"/>
              </a:solidFill>
            </a:endParaRPr>
          </a:p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b="1" i="1" dirty="0">
                <a:solidFill>
                  <a:schemeClr val="bg2"/>
                </a:solidFill>
                <a:sym typeface="+mn-ea"/>
              </a:rPr>
              <a:t> </a:t>
            </a:r>
            <a:r>
              <a:rPr lang="en-US" altLang="zh-CN" sz="3200" dirty="0">
                <a:solidFill>
                  <a:schemeClr val="bg2"/>
                </a:solidFill>
                <a:sym typeface="+mn-ea"/>
              </a:rPr>
              <a:t>Normalize the smoothed signal and estimate the first derivative</a:t>
            </a:r>
          </a:p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bg2"/>
                </a:solidFill>
                <a:sym typeface="+mn-ea"/>
              </a:rPr>
              <a:t>Generate the Coarse template</a:t>
            </a:r>
            <a:endParaRPr kumimoji="1" lang="en-US" altLang="zh-CN" sz="3200" dirty="0">
              <a:solidFill>
                <a:schemeClr val="tx1"/>
              </a:solidFill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kumimoji="1" lang="en-US" altLang="zh-CN" sz="3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112760" y="353885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chemeClr val="accent6"/>
                </a:solidFill>
                <a:latin typeface="Calibri" panose="020F0502020204030204" charset="0"/>
              </a:rPr>
              <a:t>1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920" y="1328420"/>
            <a:ext cx="4942205" cy="37363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920" y="1344295"/>
            <a:ext cx="4942840" cy="3720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b="1" dirty="0" smtClean="0">
                <a:latin typeface="+mn-lt"/>
              </a:rPr>
              <a:t>Step3: Derive the fine template</a:t>
            </a:r>
            <a:endParaRPr kumimoji="1"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112760" y="353885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chemeClr val="accent6"/>
                </a:solidFill>
                <a:latin typeface="Calibri" panose="020F0502020204030204" charset="0"/>
              </a:rPr>
              <a:t>1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920" y="1328420"/>
            <a:ext cx="4942205" cy="37363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920" y="1344295"/>
            <a:ext cx="4942840" cy="37204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920" y="1325880"/>
            <a:ext cx="4963160" cy="37388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5595" y="1328420"/>
            <a:ext cx="655066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bg2"/>
                </a:solidFill>
                <a:sym typeface="+mn-ea"/>
              </a:rPr>
              <a:t>Average over all heartbeat cycles to smooth the signal</a:t>
            </a:r>
            <a:r>
              <a:rPr kumimoji="1" lang="en-US" altLang="zh-CN" sz="3200" dirty="0" smtClean="0">
                <a:solidFill>
                  <a:schemeClr val="bg2"/>
                </a:solidFill>
              </a:rPr>
              <a:t> </a:t>
            </a:r>
            <a:endParaRPr kumimoji="1" lang="en-US" altLang="zh-CN" sz="3200" dirty="0" smtClean="0">
              <a:solidFill>
                <a:schemeClr val="tx1"/>
              </a:solidFill>
            </a:endParaRPr>
          </a:p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 smtClean="0">
                <a:solidFill>
                  <a:schemeClr val="tx1"/>
                </a:solidFill>
                <a:sym typeface="+mn-ea"/>
              </a:rPr>
              <a:t>Normalize </a:t>
            </a: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the smoothed signal and estimate the first derivative</a:t>
            </a:r>
          </a:p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bg2"/>
                </a:solidFill>
                <a:sym typeface="+mn-ea"/>
              </a:rPr>
              <a:t>Generate the Coarse template</a:t>
            </a:r>
            <a:endParaRPr kumimoji="1" lang="en-US" altLang="zh-CN" sz="3200" dirty="0">
              <a:solidFill>
                <a:schemeClr val="tx1"/>
              </a:solidFill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kumimoji="1" lang="en-US" altLang="zh-CN" sz="3200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b="1" dirty="0" smtClean="0">
                <a:latin typeface="+mn-lt"/>
              </a:rPr>
              <a:t>Step3: Derive the fine template</a:t>
            </a:r>
            <a:endParaRPr kumimoji="1"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112760" y="353885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chemeClr val="accent6"/>
                </a:solidFill>
                <a:latin typeface="Calibri" panose="020F0502020204030204" charset="0"/>
              </a:rPr>
              <a:t>1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920" y="1328420"/>
            <a:ext cx="4942205" cy="37363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920" y="1344295"/>
            <a:ext cx="4942840" cy="37204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920" y="1325880"/>
            <a:ext cx="4963160" cy="37388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920" y="1344295"/>
            <a:ext cx="5053330" cy="3784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5595" y="1328420"/>
            <a:ext cx="655066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bg2"/>
                </a:solidFill>
                <a:sym typeface="+mn-ea"/>
              </a:rPr>
              <a:t>Average over all heartbeat cycles to smooth the signal</a:t>
            </a:r>
            <a:r>
              <a:rPr kumimoji="1" lang="en-US" altLang="zh-CN" sz="3200" dirty="0" smtClean="0">
                <a:solidFill>
                  <a:schemeClr val="bg2"/>
                </a:solidFill>
              </a:rPr>
              <a:t> </a:t>
            </a:r>
          </a:p>
          <a:p>
            <a:pPr marL="571500" indent="-571500">
              <a:buFont typeface="Wingdings" panose="05000000000000000000" charset="0"/>
              <a:buChar char=""/>
            </a:pPr>
            <a:r>
              <a:rPr lang="zh-CN" altLang="en-US" sz="3200" b="1" i="1" dirty="0">
                <a:solidFill>
                  <a:schemeClr val="bg2"/>
                </a:solidFill>
                <a:sym typeface="+mn-ea"/>
              </a:rPr>
              <a:t> </a:t>
            </a:r>
            <a:r>
              <a:rPr lang="en-US" altLang="zh-CN" sz="3200" dirty="0" smtClean="0">
                <a:solidFill>
                  <a:schemeClr val="bg2"/>
                </a:solidFill>
                <a:sym typeface="+mn-ea"/>
              </a:rPr>
              <a:t>Normalize </a:t>
            </a:r>
            <a:r>
              <a:rPr lang="en-US" altLang="zh-CN" sz="3200" dirty="0">
                <a:solidFill>
                  <a:schemeClr val="bg2"/>
                </a:solidFill>
                <a:sym typeface="+mn-ea"/>
              </a:rPr>
              <a:t>the smoothed signal and estimate the first derivative</a:t>
            </a:r>
            <a:endParaRPr lang="en-US" altLang="zh-CN" sz="3200" dirty="0">
              <a:solidFill>
                <a:schemeClr val="tx1"/>
              </a:solidFill>
              <a:sym typeface="+mn-ea"/>
            </a:endParaRPr>
          </a:p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ym typeface="+mn-ea"/>
              </a:rPr>
              <a:t>Generate the Coarse template</a:t>
            </a:r>
            <a:endParaRPr kumimoji="1" lang="en-US" altLang="zh-CN" sz="3200" dirty="0">
              <a:solidFill>
                <a:schemeClr val="tx1"/>
              </a:solidFill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kumimoji="1" lang="en-US" altLang="zh-CN" sz="3200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 smtClean="0">
                <a:latin typeface="+mn-lt"/>
                <a:ea typeface="Comic Sans MS" panose="030F0702030302020204" charset="0"/>
                <a:cs typeface="Comic Sans MS" panose="030F0702030302020204" charset="0"/>
              </a:rPr>
              <a:t>Motivation</a:t>
            </a:r>
            <a:endParaRPr kumimoji="1" lang="zh-CN" altLang="en-US" b="1" dirty="0">
              <a:latin typeface="+mn-lt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8200" y="1690688"/>
            <a:ext cx="10781006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smtClean="0">
                <a:sym typeface="+mn-ea"/>
              </a:rPr>
              <a:t>Unlock your mobile device: </a:t>
            </a:r>
            <a:r>
              <a:rPr lang="en-US" sz="3600" i="1" dirty="0" smtClean="0">
                <a:sym typeface="+mn-ea"/>
              </a:rPr>
              <a:t>authentication system to identify the user</a:t>
            </a:r>
            <a:endParaRPr kumimoji="1" lang="zh-CN" altLang="en-US" sz="3600" dirty="0"/>
          </a:p>
          <a:p>
            <a:r>
              <a:rPr kumimoji="1" lang="en-US" altLang="zh-CN" sz="3600" dirty="0" smtClean="0"/>
              <a:t> </a:t>
            </a:r>
            <a:endParaRPr kumimoji="1" lang="zh-CN" altLang="en-US" sz="3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560" y="2903855"/>
            <a:ext cx="3750310" cy="3348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b="1" dirty="0" smtClean="0">
                <a:latin typeface="+mn-lt"/>
              </a:rPr>
              <a:t>Step4: Fine alignment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15595" y="1328420"/>
            <a:ext cx="108775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Cross-correlation between fine-template with SCG signals</a:t>
            </a:r>
            <a:endParaRPr kumimoji="1" lang="en-US" altLang="zh-CN" sz="3200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1911985"/>
            <a:ext cx="6257925" cy="2367280"/>
          </a:xfrm>
          <a:prstGeom prst="rect">
            <a:avLst/>
          </a:prstGeom>
        </p:spPr>
      </p:pic>
      <p:sp>
        <p:nvSpPr>
          <p:cNvPr id="20" name="右箭头 19"/>
          <p:cNvSpPr/>
          <p:nvPr/>
        </p:nvSpPr>
        <p:spPr>
          <a:xfrm>
            <a:off x="7595235" y="3761740"/>
            <a:ext cx="622300" cy="2667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560" y="4279265"/>
            <a:ext cx="699770" cy="13392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535" y="2218690"/>
            <a:ext cx="3713480" cy="3112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20573 0.001389 " pathEditMode="relative" rAng="0" ptsTypes="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Challenge </a:t>
            </a:r>
            <a:r>
              <a:rPr kumimoji="1" lang="en-US" b="1" dirty="0" smtClean="0">
                <a:latin typeface="+mn-lt"/>
              </a:rPr>
              <a:t>2</a:t>
            </a:r>
            <a:endParaRPr kumimoji="1" lang="en-US" b="1" dirty="0">
              <a:latin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185" y="2207260"/>
            <a:ext cx="79482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lang="en-US" altLang="zh-CN" sz="4000" dirty="0" smtClean="0">
                <a:sym typeface="+mn-ea"/>
              </a:rPr>
              <a:t>W</a:t>
            </a:r>
            <a:r>
              <a:rPr lang="en-US" sz="4000" dirty="0" smtClean="0">
                <a:sym typeface="+mn-ea"/>
              </a:rPr>
              <a:t>hat </a:t>
            </a:r>
            <a:r>
              <a:rPr lang="en-US" sz="4000" dirty="0">
                <a:sym typeface="+mn-ea"/>
              </a:rPr>
              <a:t>r</a:t>
            </a:r>
            <a:r>
              <a:rPr altLang="en-US" sz="4000" dirty="0">
                <a:sym typeface="+mn-ea"/>
              </a:rPr>
              <a:t>eliable features with different duration</a:t>
            </a:r>
            <a:r>
              <a:rPr lang="en-US" sz="4000" dirty="0">
                <a:sym typeface="+mn-ea"/>
              </a:rPr>
              <a:t>s</a:t>
            </a:r>
            <a:r>
              <a:rPr kumimoji="1" lang="en-US" altLang="zh-CN" sz="4000" dirty="0" smtClean="0">
                <a:sym typeface="+mn-ea"/>
              </a:rPr>
              <a:t> can be selected</a:t>
            </a:r>
            <a:r>
              <a:rPr kumimoji="1" lang="en-US" altLang="zh-CN" sz="4000" dirty="0" smtClean="0"/>
              <a:t>? </a:t>
            </a:r>
            <a:endParaRPr kumimoji="1" lang="en-US" altLang="zh-CN" sz="4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1224915"/>
            <a:ext cx="2663190" cy="328676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522335" y="1681480"/>
            <a:ext cx="329565" cy="13087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8851265" y="1681480"/>
            <a:ext cx="329565" cy="13087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9510395" y="1681480"/>
            <a:ext cx="329565" cy="13087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9180830" y="1681480"/>
            <a:ext cx="329565" cy="13087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9842500" y="1681480"/>
            <a:ext cx="329565" cy="13087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0172065" y="1681480"/>
            <a:ext cx="329565" cy="13087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0501630" y="1681480"/>
            <a:ext cx="329565" cy="13087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Traditional solution</a:t>
            </a:r>
            <a:endParaRPr kumimoji="1" lang="en-US" b="1" dirty="0">
              <a:latin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1850" y="1328420"/>
            <a:ext cx="110585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"/>
            </a:pPr>
            <a:r>
              <a:rPr lang="en-US" sz="4000" dirty="0">
                <a:sym typeface="+mn-ea"/>
              </a:rPr>
              <a:t>Dynamic Time Warping (DTW): 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zh-CN" sz="4000" dirty="0">
                <a:solidFill>
                  <a:schemeClr val="tx1"/>
                </a:solidFill>
                <a:sym typeface="+mn-ea"/>
              </a:rPr>
              <a:t>	</a:t>
            </a:r>
            <a:r>
              <a:rPr lang="en-US" altLang="zh-CN" sz="4000" dirty="0">
                <a:solidFill>
                  <a:srgbClr val="FF0000"/>
                </a:solidFill>
                <a:sym typeface="+mn-ea"/>
              </a:rPr>
              <a:t>Ignores the timing difference</a:t>
            </a:r>
            <a:r>
              <a:rPr lang="en-US" altLang="zh-CN" sz="4000" dirty="0">
                <a:solidFill>
                  <a:schemeClr val="accent6"/>
                </a:solidFill>
                <a:sym typeface="+mn-ea"/>
              </a:rPr>
              <a:t> </a:t>
            </a:r>
            <a:r>
              <a:rPr lang="en-US" altLang="zh-CN" sz="4000" dirty="0">
                <a:solidFill>
                  <a:schemeClr val="tx1"/>
                </a:solidFill>
                <a:sym typeface="+mn-ea"/>
              </a:rPr>
              <a:t>in heartbeat 	motion stages </a:t>
            </a:r>
            <a:r>
              <a:rPr kumimoji="1" lang="en-US" altLang="zh-CN" sz="4000" dirty="0" smtClean="0"/>
              <a:t>  </a:t>
            </a:r>
            <a:endParaRPr kumimoji="1" lang="en-US" altLang="zh-CN" sz="40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555" y="3703955"/>
            <a:ext cx="3789045" cy="24758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190" y="3745865"/>
            <a:ext cx="3789045" cy="2433955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>
            <a:off x="4908550" y="4575810"/>
            <a:ext cx="1330325" cy="2667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Traditional solution</a:t>
            </a:r>
            <a:endParaRPr kumimoji="1" lang="en-US" b="1" dirty="0">
              <a:latin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1850" y="1328420"/>
            <a:ext cx="110585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"/>
            </a:pPr>
            <a:r>
              <a:rPr lang="en-US" sz="4000" dirty="0">
                <a:sym typeface="+mn-ea"/>
              </a:rPr>
              <a:t>Raw time sequence: 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zh-CN" sz="4000" dirty="0">
                <a:solidFill>
                  <a:schemeClr val="tx1"/>
                </a:solidFill>
                <a:sym typeface="+mn-ea"/>
              </a:rPr>
              <a:t>	</a:t>
            </a:r>
            <a:r>
              <a:rPr lang="en-US" altLang="zh-CN" sz="4000" dirty="0">
                <a:solidFill>
                  <a:srgbClr val="FF0000"/>
                </a:solidFill>
                <a:sym typeface="+mn-ea"/>
              </a:rPr>
              <a:t>Noises</a:t>
            </a:r>
            <a:r>
              <a:rPr lang="en-US" altLang="zh-CN" sz="4000" dirty="0">
                <a:solidFill>
                  <a:schemeClr val="tx1"/>
                </a:solidFill>
                <a:sym typeface="+mn-ea"/>
              </a:rPr>
              <a:t> reduce the reliability of the raw SCG sequence</a:t>
            </a:r>
            <a:r>
              <a:rPr kumimoji="1" lang="en-US" altLang="zh-CN" sz="4000" dirty="0" smtClean="0"/>
              <a:t>  </a:t>
            </a:r>
            <a:endParaRPr kumimoji="1" lang="en-US" altLang="zh-CN" sz="40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970" y="3745865"/>
            <a:ext cx="5814060" cy="21539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498590" y="4130040"/>
            <a:ext cx="2504440" cy="1327150"/>
          </a:xfrm>
          <a:prstGeom prst="rect">
            <a:avLst/>
          </a:prstGeom>
          <a:noFill/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108575" y="4159250"/>
            <a:ext cx="773430" cy="1327150"/>
          </a:xfrm>
          <a:prstGeom prst="rect">
            <a:avLst/>
          </a:prstGeom>
          <a:noFill/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795395" y="4130040"/>
            <a:ext cx="445135" cy="1327150"/>
          </a:xfrm>
          <a:prstGeom prst="rect">
            <a:avLst/>
          </a:prstGeom>
          <a:noFill/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b="1" dirty="0">
                <a:latin typeface="+mn-lt"/>
              </a:rPr>
              <a:t>Basic idea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31850" y="1328420"/>
            <a:ext cx="110585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4000" dirty="0">
                <a:solidFill>
                  <a:srgbClr val="FF0000"/>
                </a:solidFill>
                <a:sym typeface="+mn-ea"/>
              </a:rPr>
              <a:t>Discrete Wavelet Transform(DWT)</a:t>
            </a:r>
            <a:r>
              <a:rPr lang="en-US" altLang="zh-CN" sz="4000" dirty="0">
                <a:solidFill>
                  <a:schemeClr val="tx1"/>
                </a:solidFill>
                <a:sym typeface="+mn-ea"/>
              </a:rPr>
              <a:t> can separate the original signals into </a:t>
            </a:r>
            <a:r>
              <a:rPr lang="en-US" altLang="zh-CN" sz="4000" dirty="0">
                <a:solidFill>
                  <a:schemeClr val="accent6"/>
                </a:solidFill>
                <a:sym typeface="+mn-ea"/>
              </a:rPr>
              <a:t>multiple levels in different frequency ranges</a:t>
            </a:r>
            <a:endParaRPr kumimoji="1" lang="en-US" altLang="zh-CN" sz="4000" dirty="0">
              <a:solidFill>
                <a:schemeClr val="accent6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b="1" dirty="0">
                <a:latin typeface="+mn-lt"/>
              </a:rPr>
              <a:t>DWT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" y="1942465"/>
            <a:ext cx="11864340" cy="37877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163695" y="1742440"/>
            <a:ext cx="3864610" cy="162623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Arial" panose="020B0604020202020204" pitchFamily="34" charset="0"/>
              </a:rPr>
              <a:t>×</a:t>
            </a:r>
          </a:p>
        </p:txBody>
      </p:sp>
      <p:sp>
        <p:nvSpPr>
          <p:cNvPr id="7" name="矩形 6"/>
          <p:cNvSpPr/>
          <p:nvPr/>
        </p:nvSpPr>
        <p:spPr>
          <a:xfrm>
            <a:off x="8163560" y="3831590"/>
            <a:ext cx="3864610" cy="162623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乘号 7"/>
          <p:cNvSpPr/>
          <p:nvPr/>
        </p:nvSpPr>
        <p:spPr>
          <a:xfrm>
            <a:off x="6102985" y="1742440"/>
            <a:ext cx="1731010" cy="1477645"/>
          </a:xfrm>
          <a:prstGeom prst="mathMultiply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655185" y="1374140"/>
            <a:ext cx="18954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11" name="乘号 10"/>
          <p:cNvSpPr/>
          <p:nvPr/>
        </p:nvSpPr>
        <p:spPr>
          <a:xfrm>
            <a:off x="9878695" y="3950970"/>
            <a:ext cx="1731010" cy="1477645"/>
          </a:xfrm>
          <a:prstGeom prst="mathMultiply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430895" y="3582670"/>
            <a:ext cx="18954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Noise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/>
      <p:bldP spid="11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Challenge 3</a:t>
            </a:r>
            <a:endParaRPr kumimoji="1" lang="en-US" b="1" dirty="0">
              <a:latin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185" y="2207260"/>
            <a:ext cx="114388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lang="en-US" sz="4000" dirty="0">
                <a:sym typeface="+mn-ea"/>
              </a:rPr>
              <a:t>How to make system robust with h</a:t>
            </a:r>
            <a:r>
              <a:rPr sz="4000" dirty="0">
                <a:sym typeface="+mn-ea"/>
              </a:rPr>
              <a:t>uman heartbeat patterns change</a:t>
            </a:r>
            <a:r>
              <a:rPr kumimoji="1" lang="en-US" altLang="zh-CN" sz="4000" dirty="0" smtClean="0"/>
              <a:t>? </a:t>
            </a:r>
            <a:endParaRPr kumimoji="1" lang="en-US" altLang="zh-CN" sz="40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3617595"/>
            <a:ext cx="2691130" cy="20345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520" y="3592195"/>
            <a:ext cx="2559050" cy="20599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990" y="3617595"/>
            <a:ext cx="1943100" cy="2034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0890" y="-11962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Heartbeat pattern selection</a:t>
            </a:r>
            <a:endParaRPr kumimoji="1" lang="en-US" b="1" dirty="0">
              <a:latin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46265" y="1822450"/>
            <a:ext cx="2611755" cy="134048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/>
              <a:t>50-80 </a:t>
            </a:r>
          </a:p>
          <a:p>
            <a:pPr algn="ctr"/>
            <a:r>
              <a:rPr lang="en-US" altLang="zh-CN" sz="4000"/>
              <a:t>BPM</a:t>
            </a:r>
          </a:p>
        </p:txBody>
      </p:sp>
      <p:sp>
        <p:nvSpPr>
          <p:cNvPr id="7" name="矩形 6"/>
          <p:cNvSpPr/>
          <p:nvPr/>
        </p:nvSpPr>
        <p:spPr>
          <a:xfrm>
            <a:off x="6946265" y="3162935"/>
            <a:ext cx="2611755" cy="134048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/>
              <a:t>80-100 BPM</a:t>
            </a:r>
          </a:p>
        </p:txBody>
      </p:sp>
      <p:sp>
        <p:nvSpPr>
          <p:cNvPr id="8" name="矩形 7"/>
          <p:cNvSpPr/>
          <p:nvPr/>
        </p:nvSpPr>
        <p:spPr>
          <a:xfrm>
            <a:off x="6946265" y="4503420"/>
            <a:ext cx="2611755" cy="134048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/>
              <a:t>100-120 BPM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960" y="2189480"/>
            <a:ext cx="2663190" cy="328676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149475" y="4020820"/>
            <a:ext cx="2309495" cy="1308735"/>
          </a:xfrm>
          <a:prstGeom prst="rect">
            <a:avLst/>
          </a:prstGeom>
          <a:noFill/>
          <a:ln w="28575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4565650" y="2661285"/>
            <a:ext cx="2148840" cy="1506855"/>
          </a:xfrm>
          <a:prstGeom prst="straightConnector1">
            <a:avLst/>
          </a:prstGeom>
          <a:ln w="53975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4502150" y="4168140"/>
            <a:ext cx="2212340" cy="253365"/>
          </a:xfrm>
          <a:prstGeom prst="straightConnector1">
            <a:avLst/>
          </a:prstGeom>
          <a:ln w="53975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4480560" y="4703445"/>
            <a:ext cx="2255520" cy="626110"/>
          </a:xfrm>
          <a:prstGeom prst="straightConnector1">
            <a:avLst/>
          </a:prstGeom>
          <a:ln w="53975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3955415" y="1313815"/>
            <a:ext cx="36849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srgbClr val="FF0000"/>
                </a:solidFill>
              </a:rPr>
              <a:t>For heart rate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0890" y="-11962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Heartbeat pattern selection</a:t>
            </a:r>
            <a:endParaRPr kumimoji="1" lang="en-US" b="1" dirty="0">
              <a:latin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46265" y="1822450"/>
            <a:ext cx="2611755" cy="134048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sym typeface="+mn-ea"/>
              </a:rPr>
              <a:t> </a:t>
            </a:r>
            <a:r>
              <a:rPr lang="en-US" altLang="zh-CN" sz="4000" dirty="0">
                <a:solidFill>
                  <a:schemeClr val="bg1"/>
                </a:solidFill>
                <a:sym typeface="+mn-ea"/>
              </a:rPr>
              <a:t>0.86g ∼ g</a:t>
            </a:r>
          </a:p>
        </p:txBody>
      </p:sp>
      <p:sp>
        <p:nvSpPr>
          <p:cNvPr id="7" name="矩形 6"/>
          <p:cNvSpPr/>
          <p:nvPr/>
        </p:nvSpPr>
        <p:spPr>
          <a:xfrm>
            <a:off x="6946265" y="3162935"/>
            <a:ext cx="2611755" cy="134048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sym typeface="+mn-ea"/>
              </a:rPr>
              <a:t>0.5g ∼ 0.86g </a:t>
            </a:r>
          </a:p>
        </p:txBody>
      </p:sp>
      <p:sp>
        <p:nvSpPr>
          <p:cNvPr id="8" name="矩形 7"/>
          <p:cNvSpPr/>
          <p:nvPr/>
        </p:nvSpPr>
        <p:spPr>
          <a:xfrm>
            <a:off x="6946265" y="4503420"/>
            <a:ext cx="2611755" cy="134048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sym typeface="+mn-ea"/>
              </a:rPr>
              <a:t>0g ∼ 0.5g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3955415" y="1313815"/>
            <a:ext cx="36849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srgbClr val="FF0000"/>
                </a:solidFill>
              </a:rPr>
              <a:t>For posture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340" y="2339340"/>
            <a:ext cx="3030220" cy="3303905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 flipV="1">
            <a:off x="3446780" y="2628265"/>
            <a:ext cx="3267710" cy="760730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2416810" y="2825115"/>
            <a:ext cx="1029970" cy="101473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>
            <a:off x="3415665" y="3585845"/>
            <a:ext cx="3267710" cy="254000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>
            <a:stCxn id="5" idx="5"/>
          </p:cNvCxnSpPr>
          <p:nvPr/>
        </p:nvCxnSpPr>
        <p:spPr>
          <a:xfrm>
            <a:off x="3295650" y="3691255"/>
            <a:ext cx="3508375" cy="1431925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780" y="1915160"/>
            <a:ext cx="1528445" cy="11557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1415" y="3388995"/>
            <a:ext cx="1531620" cy="12331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3630" y="4705350"/>
            <a:ext cx="1701165" cy="966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0890" y="-11962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Implementation</a:t>
            </a:r>
            <a:endParaRPr kumimoji="1" lang="en-US" b="1" dirty="0">
              <a:latin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427980" y="1313815"/>
            <a:ext cx="6223635" cy="4399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>
                <a:solidFill>
                  <a:schemeClr val="tx1"/>
                </a:solidFill>
              </a:rPr>
              <a:t>Implemented 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4000" dirty="0" smtClean="0">
                <a:solidFill>
                  <a:schemeClr val="tx1"/>
                </a:solidFill>
              </a:rPr>
              <a:t>Samsung Glaxy S5 and S7 with Android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4000" dirty="0" smtClean="0">
                <a:solidFill>
                  <a:schemeClr val="tx1"/>
                </a:solidFill>
              </a:rPr>
              <a:t>Nexus 6P with Android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4000" dirty="0" smtClean="0">
                <a:solidFill>
                  <a:schemeClr val="tx1"/>
                </a:solidFill>
              </a:rPr>
              <a:t>LIBSVM tool in Java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4000" dirty="0" smtClean="0">
                <a:solidFill>
                  <a:schemeClr val="tx1"/>
                </a:solidFill>
                <a:sym typeface="+mn-ea"/>
              </a:rPr>
              <a:t>Prameters use: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4000" dirty="0" smtClean="0">
                <a:solidFill>
                  <a:schemeClr val="tx1"/>
                </a:solidFill>
              </a:rPr>
              <a:t> </a:t>
            </a:r>
            <a:r>
              <a:rPr lang="en-US" altLang="zh-CN" sz="4000" dirty="0" smtClean="0">
                <a:solidFill>
                  <a:schemeClr val="tx1"/>
                </a:solidFill>
                <a:sym typeface="+mn-ea"/>
              </a:rPr>
              <a:t>100Hz sampling rate</a:t>
            </a:r>
            <a:endParaRPr lang="en-US" altLang="zh-CN" sz="4000" dirty="0" smtClean="0">
              <a:solidFill>
                <a:schemeClr val="tx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1730375"/>
            <a:ext cx="3288030" cy="3566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 smtClean="0">
                <a:latin typeface="+mn-lt"/>
                <a:ea typeface="Comic Sans MS" panose="030F0702030302020204" charset="0"/>
                <a:cs typeface="Comic Sans MS" panose="030F0702030302020204" charset="0"/>
              </a:rPr>
              <a:t>Motivation</a:t>
            </a:r>
            <a:endParaRPr kumimoji="1" lang="zh-CN" altLang="en-US" b="1" dirty="0">
              <a:latin typeface="+mn-lt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8200" y="1690688"/>
            <a:ext cx="10781006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smtClean="0">
                <a:sym typeface="+mn-ea"/>
              </a:rPr>
              <a:t>Traditional metrics: token&amp;password</a:t>
            </a:r>
          </a:p>
          <a:p>
            <a:r>
              <a:rPr kumimoji="1" lang="en-US" altLang="zh-CN" sz="3600" dirty="0" smtClean="0">
                <a:solidFill>
                  <a:srgbClr val="FF0000"/>
                </a:solidFill>
                <a:sym typeface="+mn-ea"/>
              </a:rPr>
              <a:t>	Easy to leakage and lost!</a:t>
            </a:r>
            <a:endParaRPr kumimoji="1" lang="zh-CN" altLang="en-US" sz="3600" dirty="0"/>
          </a:p>
          <a:p>
            <a:r>
              <a:rPr kumimoji="1" lang="en-US" altLang="zh-CN" sz="3600" dirty="0" smtClean="0"/>
              <a:t> </a:t>
            </a:r>
            <a:endParaRPr kumimoji="1" lang="zh-CN" altLang="en-US" sz="3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935" y="3041650"/>
            <a:ext cx="4356735" cy="28867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215" y="3041650"/>
            <a:ext cx="3813175" cy="2886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0890" y="-11962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Evaluation</a:t>
            </a:r>
            <a:endParaRPr kumimoji="1" lang="en-US" b="1" dirty="0">
              <a:latin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309370" y="4838700"/>
            <a:ext cx="980440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Our system achieves comparable performance under different scenarios</a:t>
            </a:r>
            <a:endParaRPr lang="zh-CN" altLang="en-US" sz="3200" dirty="0">
              <a:solidFill>
                <a:srgbClr val="4F81BD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230" y="1429385"/>
            <a:ext cx="4956175" cy="322707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570" y="1466850"/>
            <a:ext cx="4939665" cy="3189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0890" y="-11962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Evaluation</a:t>
            </a:r>
            <a:endParaRPr kumimoji="1" lang="en-US" b="1" dirty="0">
              <a:latin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26820" y="4731385"/>
            <a:ext cx="1046924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Our system is robust over </a:t>
            </a:r>
            <a:r>
              <a:rPr lang="en-US" altLang="zh-CN" sz="3200" dirty="0">
                <a:solidFill>
                  <a:srgbClr val="FF0000"/>
                </a:solidFill>
                <a:sym typeface="+mn-ea"/>
              </a:rPr>
              <a:t>various ages and somatotypes.</a:t>
            </a:r>
          </a:p>
          <a:p>
            <a:pPr marL="514350" indent="-514350">
              <a:buFont typeface="Wingdings" panose="05000000000000000000" charset="0"/>
              <a:buChar char=""/>
            </a:pPr>
            <a:endParaRPr lang="en-US" altLang="zh-CN" sz="3200" dirty="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45" y="1287780"/>
            <a:ext cx="4813935" cy="3121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180" y="1288415"/>
            <a:ext cx="4792980" cy="3121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0890" y="-11962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Evaluation</a:t>
            </a:r>
            <a:endParaRPr kumimoji="1" lang="en-US" b="1" dirty="0">
              <a:latin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37895" y="4271010"/>
            <a:ext cx="10897235" cy="2061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Our system is robust against the interferences from </a:t>
            </a:r>
            <a:r>
              <a:rPr lang="en-US" altLang="zh-CN" sz="3200" dirty="0">
                <a:solidFill>
                  <a:srgbClr val="FF0000"/>
                </a:solidFill>
                <a:sym typeface="+mn-ea"/>
              </a:rPr>
              <a:t>human respiration.</a:t>
            </a:r>
            <a:endParaRPr lang="en-US" altLang="zh-CN" sz="3200" dirty="0">
              <a:solidFill>
                <a:schemeClr val="tx1"/>
              </a:solidFill>
              <a:sym typeface="+mn-ea"/>
            </a:endParaRPr>
          </a:p>
          <a:p>
            <a:pPr marL="457200" indent="-4572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Our system is robust over </a:t>
            </a:r>
            <a:r>
              <a:rPr lang="en-US" altLang="zh-CN" sz="3200" dirty="0">
                <a:solidFill>
                  <a:srgbClr val="FF0000"/>
                </a:solidFill>
                <a:sym typeface="+mn-ea"/>
              </a:rPr>
              <a:t>different types of clothes.</a:t>
            </a:r>
          </a:p>
          <a:p>
            <a:pPr marL="457200" indent="-4572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Heartbeat patterns are </a:t>
            </a:r>
            <a:r>
              <a:rPr lang="en-US" altLang="zh-CN" sz="3200" dirty="0">
                <a:solidFill>
                  <a:srgbClr val="FF0000"/>
                </a:solidFill>
                <a:sym typeface="+mn-ea"/>
              </a:rPr>
              <a:t>stable over a long period.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90" y="1313815"/>
            <a:ext cx="11500485" cy="2956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0890" y="-11962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Evaluation</a:t>
            </a:r>
            <a:endParaRPr kumimoji="1" lang="en-US" b="1" dirty="0">
              <a:latin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3385" y="4153535"/>
            <a:ext cx="11995150" cy="353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The EER</a:t>
            </a:r>
            <a:r>
              <a:rPr lang="en-US" altLang="zh-CN" sz="3200" dirty="0">
                <a:solidFill>
                  <a:srgbClr val="FF0000"/>
                </a:solidFill>
                <a:sym typeface="+mn-ea"/>
              </a:rPr>
              <a:t> degrades lowly</a:t>
            </a: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 when the angle of the mobile phone is changed by less than 30 degrees.</a:t>
            </a:r>
          </a:p>
          <a:p>
            <a:pPr marL="457200" indent="-4572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Our system can tolerate position deviations as large as</a:t>
            </a:r>
            <a:r>
              <a:rPr lang="en-US" altLang="zh-CN" sz="3200" dirty="0">
                <a:solidFill>
                  <a:srgbClr val="FF0000"/>
                </a:solidFill>
                <a:sym typeface="+mn-ea"/>
              </a:rPr>
              <a:t> 3 cm</a:t>
            </a: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 from the standard testing point.</a:t>
            </a:r>
          </a:p>
          <a:p>
            <a:pPr marL="457200" indent="-457200">
              <a:buFont typeface="Wingdings" panose="05000000000000000000" charset="0"/>
              <a:buChar char=""/>
            </a:pP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Our system is effective for</a:t>
            </a:r>
            <a:r>
              <a:rPr lang="en-US" altLang="zh-CN" sz="3200" dirty="0">
                <a:solidFill>
                  <a:srgbClr val="FF0000"/>
                </a:solidFill>
                <a:sym typeface="+mn-ea"/>
              </a:rPr>
              <a:t> different types of mobile phones</a:t>
            </a: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.</a:t>
            </a:r>
          </a:p>
          <a:p>
            <a:pPr marL="457200" indent="-457200">
              <a:buFont typeface="Wingdings" panose="05000000000000000000" charset="0"/>
              <a:buChar char=""/>
            </a:pPr>
            <a:endParaRPr lang="en-US" altLang="zh-CN" sz="3200" dirty="0">
              <a:solidFill>
                <a:schemeClr val="tx1"/>
              </a:solidFill>
              <a:sym typeface="+mn-ea"/>
            </a:endParaRPr>
          </a:p>
          <a:p>
            <a:pPr marL="457200" indent="-457200">
              <a:buFont typeface="Wingdings" panose="05000000000000000000" charset="0"/>
              <a:buChar char=""/>
            </a:pPr>
            <a:endParaRPr lang="en-US" altLang="zh-CN" sz="3200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80" y="1313815"/>
            <a:ext cx="10810875" cy="2839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Image result for input on smart watc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j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33070" y="1097915"/>
            <a:ext cx="1121664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en-US" altLang="zh-CN" sz="2800" dirty="0">
                <a:solidFill>
                  <a:schemeClr val="tx1"/>
                </a:solidFill>
                <a:sym typeface="+mn-ea"/>
              </a:rPr>
              <a:t>To our best knowledge, </a:t>
            </a:r>
            <a:r>
              <a:rPr lang="en-US" altLang="zh-CN" sz="2800" dirty="0">
                <a:solidFill>
                  <a:srgbClr val="FF0000"/>
                </a:solidFill>
                <a:sym typeface="+mn-ea"/>
              </a:rPr>
              <a:t>we are the first to perform heartbeat-based user authentication</a:t>
            </a:r>
            <a:r>
              <a:rPr lang="en-US" altLang="zh-CN" sz="2800" dirty="0">
                <a:solidFill>
                  <a:schemeClr val="tx1"/>
                </a:solidFill>
                <a:sym typeface="+mn-ea"/>
              </a:rPr>
              <a:t> using the built-in accelerometer on commercial mobile phones.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en-US" altLang="zh-CN" sz="2800" dirty="0">
                <a:solidFill>
                  <a:schemeClr val="tx1"/>
                </a:solidFill>
                <a:sym typeface="+mn-ea"/>
              </a:rPr>
              <a:t>We propose </a:t>
            </a:r>
            <a:r>
              <a:rPr lang="en-US" altLang="zh-CN" sz="2800" dirty="0">
                <a:solidFill>
                  <a:srgbClr val="FF0000"/>
                </a:solidFill>
                <a:sym typeface="+mn-ea"/>
              </a:rPr>
              <a:t>a set of novel signal processing schemes </a:t>
            </a:r>
            <a:r>
              <a:rPr lang="en-US" altLang="zh-CN" sz="2800" dirty="0">
                <a:solidFill>
                  <a:schemeClr val="tx1"/>
                </a:solidFill>
                <a:sym typeface="+mn-ea"/>
              </a:rPr>
              <a:t>designed for heartbeat-based user authentication.</a:t>
            </a:r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en-US" altLang="zh-CN" sz="2800" dirty="0">
                <a:solidFill>
                  <a:schemeClr val="tx1"/>
                </a:solidFill>
                <a:sym typeface="+mn-ea"/>
              </a:rPr>
              <a:t>We implement our authentication system on </a:t>
            </a:r>
            <a:r>
              <a:rPr lang="en-US" altLang="zh-CN" sz="2800" dirty="0">
                <a:solidFill>
                  <a:srgbClr val="FF0000"/>
                </a:solidFill>
                <a:sym typeface="+mn-ea"/>
              </a:rPr>
              <a:t>commercial smartphones.</a:t>
            </a:r>
            <a:r>
              <a:rPr lang="en-US" altLang="zh-CN" sz="2800" dirty="0">
                <a:solidFill>
                  <a:schemeClr val="tx1"/>
                </a:solidFill>
                <a:sym typeface="+mn-ea"/>
              </a:rPr>
              <a:t> 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315495" y="26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b="1" dirty="0" smtClean="0">
                <a:latin typeface="+mn-lt"/>
              </a:rPr>
              <a:t>Conclusion</a:t>
            </a:r>
            <a:endParaRPr kumimoji="1" lang="zh-CN" altLang="en-US" b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Image result for input on smart watc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j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01245" y="2296696"/>
            <a:ext cx="108287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i="1" dirty="0" smtClean="0"/>
              <a:t>Thank you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b="1" i="1" dirty="0" smtClean="0"/>
              <a:t>Q&amp;A</a:t>
            </a:r>
            <a:endParaRPr lang="en-US" altLang="zh-CN" sz="5400" b="1" i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13" y="19125"/>
            <a:ext cx="1308412" cy="16448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  <a:ea typeface="Comic Sans MS" panose="030F0702030302020204" charset="0"/>
                <a:cs typeface="Comic Sans MS" panose="030F0702030302020204" charset="0"/>
              </a:rPr>
              <a:t>Motivation</a:t>
            </a:r>
            <a:endParaRPr kumimoji="1" lang="zh-CN" altLang="en-US" b="1" dirty="0">
              <a:latin typeface="+mn-lt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8200" y="1690688"/>
            <a:ext cx="10781006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smtClean="0">
                <a:sym typeface="+mn-ea"/>
              </a:rPr>
              <a:t>Biometric features: fingerprint, face, and voices.</a:t>
            </a:r>
          </a:p>
          <a:p>
            <a:r>
              <a:rPr kumimoji="1" lang="en-US" altLang="zh-CN" sz="3600" dirty="0" smtClean="0">
                <a:solidFill>
                  <a:srgbClr val="FF0000"/>
                </a:solidFill>
                <a:sym typeface="+mn-ea"/>
              </a:rPr>
              <a:t>	Vulnerable to spoofing and replaying!</a:t>
            </a:r>
            <a:endParaRPr kumimoji="1" lang="zh-CN" altLang="en-US" sz="3600" dirty="0"/>
          </a:p>
          <a:p>
            <a:r>
              <a:rPr kumimoji="1" lang="en-US" altLang="zh-CN" sz="3600" dirty="0" smtClean="0"/>
              <a:t> </a:t>
            </a:r>
            <a:endParaRPr kumimoji="1" lang="zh-CN" altLang="en-US" sz="3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40" y="3340735"/>
            <a:ext cx="2683510" cy="24993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795" y="3340735"/>
            <a:ext cx="3301365" cy="25019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540" y="3340735"/>
            <a:ext cx="3427095" cy="2501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  <a:ea typeface="Comic Sans MS" panose="030F0702030302020204" charset="0"/>
                <a:cs typeface="Comic Sans MS" panose="030F0702030302020204" charset="0"/>
              </a:rPr>
              <a:t>Motivation</a:t>
            </a:r>
            <a:endParaRPr kumimoji="1" lang="zh-CN" altLang="en-US" b="1" dirty="0">
              <a:latin typeface="+mn-lt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8200" y="1690688"/>
            <a:ext cx="1078100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smtClean="0">
                <a:sym typeface="+mn-ea"/>
              </a:rPr>
              <a:t>Another biometric feature: vibration of chest in response to heartbeat(i.e.,SCG)</a:t>
            </a:r>
            <a:r>
              <a:rPr kumimoji="1" lang="en-US" altLang="zh-CN" sz="3600" dirty="0" smtClean="0"/>
              <a:t> </a:t>
            </a:r>
            <a:endParaRPr kumimoji="1" lang="zh-CN" altLang="en-US" sz="3600" dirty="0"/>
          </a:p>
        </p:txBody>
      </p:sp>
      <p:sp>
        <p:nvSpPr>
          <p:cNvPr id="15" name="文本框 14"/>
          <p:cNvSpPr txBox="1"/>
          <p:nvPr/>
        </p:nvSpPr>
        <p:spPr>
          <a:xfrm>
            <a:off x="6204585" y="3188970"/>
            <a:ext cx="555117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600" dirty="0" smtClean="0">
                <a:solidFill>
                  <a:srgbClr val="FF0000"/>
                </a:solidFill>
              </a:rPr>
              <a:t>Unique for each person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600" dirty="0" smtClean="0">
                <a:solidFill>
                  <a:srgbClr val="FF0000"/>
                </a:solidFill>
              </a:rPr>
              <a:t>Against spoofing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600" dirty="0" smtClean="0">
                <a:solidFill>
                  <a:srgbClr val="FF0000"/>
                </a:solidFill>
              </a:rPr>
              <a:t>Linked to “liveness”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590" y="3526155"/>
            <a:ext cx="3331845" cy="2399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670175"/>
            <a:ext cx="10817860" cy="1325880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b="1" dirty="0" smtClean="0">
                <a:latin typeface="+mn-lt"/>
                <a:ea typeface="Comic Sans MS" panose="030F0702030302020204" charset="0"/>
                <a:cs typeface="Comic Sans MS" panose="030F0702030302020204" charset="0"/>
              </a:rPr>
              <a:t>Can we enable the heartbeat-based authentication system on </a:t>
            </a:r>
            <a:r>
              <a:rPr kumimoji="1" lang="en-US" altLang="zh-CN" b="1" dirty="0" smtClean="0">
                <a:solidFill>
                  <a:srgbClr val="FF0000"/>
                </a:solidFill>
                <a:latin typeface="+mn-lt"/>
                <a:ea typeface="Comic Sans MS" panose="030F0702030302020204" charset="0"/>
                <a:cs typeface="Comic Sans MS" panose="030F0702030302020204" charset="0"/>
              </a:rPr>
              <a:t>the commercial mobile devices</a:t>
            </a:r>
            <a:r>
              <a:rPr kumimoji="1" lang="en-US" altLang="zh-CN" b="1" dirty="0" smtClean="0">
                <a:latin typeface="+mn-lt"/>
                <a:ea typeface="Comic Sans MS" panose="030F0702030302020204" charset="0"/>
                <a:cs typeface="Comic Sans MS" panose="030F0702030302020204" charset="0"/>
              </a:rPr>
              <a:t>? </a:t>
            </a:r>
            <a:endParaRPr kumimoji="1" lang="zh-CN" altLang="en-US" b="1" dirty="0">
              <a:latin typeface="+mn-lt"/>
              <a:ea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eartbeat_pp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Basic idea</a:t>
            </a:r>
            <a:endParaRPr kumimoji="1" lang="zh-CN" altLang="en-US" b="1" dirty="0">
              <a:latin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5595" y="2012315"/>
            <a:ext cx="6031865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3200" dirty="0" err="1"/>
              <a:t>We</a:t>
            </a:r>
            <a:r>
              <a:rPr lang="en-US" altLang="zh-CN" sz="3200" dirty="0"/>
              <a:t> utilizes the</a:t>
            </a:r>
            <a:r>
              <a:rPr lang="en-US" altLang="zh-CN" sz="3200" dirty="0">
                <a:solidFill>
                  <a:srgbClr val="FF0000"/>
                </a:solidFill>
              </a:rPr>
              <a:t> built-in </a:t>
            </a:r>
            <a:r>
              <a:rPr lang="en-US" sz="3200" dirty="0">
                <a:solidFill>
                  <a:srgbClr val="FF0000"/>
                </a:solidFill>
              </a:rPr>
              <a:t>accelerometer </a:t>
            </a:r>
            <a:r>
              <a:rPr lang="en-US" altLang="zh-CN" sz="3200" dirty="0"/>
              <a:t>to capture the heartbeat vibration and perform user authentication.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810" y="1328420"/>
            <a:ext cx="4508500" cy="4914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Challenges</a:t>
            </a:r>
            <a:endParaRPr kumimoji="1" lang="zh-CN" altLang="en-US" b="1" dirty="0">
              <a:latin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181100" y="2452985"/>
            <a:ext cx="10115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3200" dirty="0"/>
          </a:p>
        </p:txBody>
      </p:sp>
      <p:sp>
        <p:nvSpPr>
          <p:cNvPr id="4" name="文本框 3"/>
          <p:cNvSpPr txBox="1"/>
          <p:nvPr/>
        </p:nvSpPr>
        <p:spPr>
          <a:xfrm>
            <a:off x="439320" y="1328142"/>
            <a:ext cx="6618705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solidFill>
                  <a:schemeClr val="tx1"/>
                </a:solidFill>
                <a:sym typeface="+mn-ea"/>
              </a:rPr>
              <a:t>H</a:t>
            </a:r>
            <a:r>
              <a:rPr sz="3200" dirty="0">
                <a:solidFill>
                  <a:schemeClr val="tx1"/>
                </a:solidFill>
                <a:sym typeface="+mn-ea"/>
              </a:rPr>
              <a:t>uman heartbeat patterns contain intrinsic Heart Rate Variability (HRV)</a:t>
            </a:r>
          </a:p>
          <a:p>
            <a:pPr marL="514350" indent="-514350">
              <a:buAutoNum type="arabicPeriod"/>
            </a:pPr>
            <a:endParaRPr sz="3200" dirty="0">
              <a:solidFill>
                <a:schemeClr val="tx1"/>
              </a:solidFill>
              <a:sym typeface="+mn-ea"/>
            </a:endParaRPr>
          </a:p>
          <a:p>
            <a:pPr marL="514350" indent="-514350">
              <a:buAutoNum type="arabicPeriod"/>
            </a:pPr>
            <a:r>
              <a:rPr lang="en-US" sz="3200" dirty="0">
                <a:sym typeface="+mn-ea"/>
              </a:rPr>
              <a:t>R</a:t>
            </a:r>
            <a:r>
              <a:rPr altLang="en-US" sz="3200" dirty="0">
                <a:sym typeface="+mn-ea"/>
              </a:rPr>
              <a:t>eliable features with different duration</a:t>
            </a:r>
            <a:r>
              <a:rPr lang="en-US" sz="3200" dirty="0">
                <a:sym typeface="+mn-ea"/>
              </a:rPr>
              <a:t>s</a:t>
            </a:r>
            <a:r>
              <a:rPr kumimoji="1" lang="en-US" altLang="zh-CN" sz="3200" dirty="0" smtClean="0"/>
              <a:t> should be extracted</a:t>
            </a:r>
          </a:p>
          <a:p>
            <a:pPr marL="514350" indent="-514350">
              <a:buAutoNum type="arabicPeriod"/>
            </a:pPr>
            <a:endParaRPr kumimoji="1" lang="en-US" altLang="zh-CN" sz="3200" dirty="0" smtClean="0"/>
          </a:p>
          <a:p>
            <a:pPr marL="514350" indent="-514350">
              <a:buAutoNum type="arabicPeriod"/>
            </a:pPr>
            <a:r>
              <a:rPr lang="en-US" sz="3200" dirty="0">
                <a:sym typeface="+mn-ea"/>
              </a:rPr>
              <a:t>H</a:t>
            </a:r>
            <a:r>
              <a:rPr sz="3200" dirty="0">
                <a:sym typeface="+mn-ea"/>
              </a:rPr>
              <a:t>uman heartbeat patterns change under various conditions</a:t>
            </a:r>
            <a:endParaRPr kumimoji="1" lang="en-US" altLang="zh-CN" sz="3200" dirty="0" smtClean="0"/>
          </a:p>
          <a:p>
            <a:pPr marL="571500" indent="-571500">
              <a:buFont typeface="Wingdings" panose="05000000000000000000" pitchFamily="2" charset="2"/>
              <a:buChar char="l"/>
            </a:pPr>
            <a:endParaRPr kumimoji="1" lang="en-US" altLang="zh-CN" sz="3200" dirty="0"/>
          </a:p>
          <a:p>
            <a:pPr marL="571500" indent="-571500">
              <a:buFont typeface="Wingdings" panose="05000000000000000000" pitchFamily="2" charset="2"/>
              <a:buChar char="l"/>
            </a:pPr>
            <a:endParaRPr kumimoji="1" lang="zh-CN" altLang="en-US" sz="32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85" y="1224915"/>
            <a:ext cx="2663190" cy="32867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785" y="4627245"/>
            <a:ext cx="1841500" cy="13925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1265" y="4627245"/>
            <a:ext cx="1729740" cy="13925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1005" y="4678045"/>
            <a:ext cx="1282065" cy="134175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8521700" y="3056255"/>
            <a:ext cx="2309495" cy="13087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8522335" y="1681480"/>
            <a:ext cx="329565" cy="13087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8851265" y="1681480"/>
            <a:ext cx="329565" cy="13087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9510395" y="1681480"/>
            <a:ext cx="329565" cy="13087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9180830" y="1681480"/>
            <a:ext cx="329565" cy="13087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9842500" y="1681480"/>
            <a:ext cx="329565" cy="13087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0172065" y="1681480"/>
            <a:ext cx="329565" cy="13087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0501630" y="1681480"/>
            <a:ext cx="329565" cy="13087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794</Words>
  <Application>Microsoft Macintosh PowerPoint</Application>
  <PresentationFormat>宽屏</PresentationFormat>
  <Paragraphs>193</Paragraphs>
  <Slides>35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5" baseType="lpstr">
      <vt:lpstr>Arial</vt:lpstr>
      <vt:lpstr>Calibri</vt:lpstr>
      <vt:lpstr>Calibri Light</vt:lpstr>
      <vt:lpstr>Comic Sans MS</vt:lpstr>
      <vt:lpstr>Times New Roman</vt:lpstr>
      <vt:lpstr>Wingdings</vt:lpstr>
      <vt:lpstr>黑体</vt:lpstr>
      <vt:lpstr>宋体</vt:lpstr>
      <vt:lpstr>微软雅黑</vt:lpstr>
      <vt:lpstr>Office 主题</vt:lpstr>
      <vt:lpstr>Unlock with Your Heart: Heartbeat-based Authentication on Commercial Mobile Phones</vt:lpstr>
      <vt:lpstr>Motivation</vt:lpstr>
      <vt:lpstr>Motivation</vt:lpstr>
      <vt:lpstr>Motivation</vt:lpstr>
      <vt:lpstr>Motivation</vt:lpstr>
      <vt:lpstr>Can we enable the heartbeat-based authentication system on the commercial mobile devices? </vt:lpstr>
      <vt:lpstr>PowerPoint 演示文稿</vt:lpstr>
      <vt:lpstr>Basic idea</vt:lpstr>
      <vt:lpstr>Challenges</vt:lpstr>
      <vt:lpstr>Challenge 1</vt:lpstr>
      <vt:lpstr>Basic idea</vt:lpstr>
      <vt:lpstr>Step1: Derive the coarse template</vt:lpstr>
      <vt:lpstr>Step1: Derive the coarse template</vt:lpstr>
      <vt:lpstr>Step1: Derive the coarse template</vt:lpstr>
      <vt:lpstr>Step1: Derive the coarse template</vt:lpstr>
      <vt:lpstr>Step2: Coarse alignment</vt:lpstr>
      <vt:lpstr>Step3: Derive the fine template</vt:lpstr>
      <vt:lpstr>Step3: Derive the fine template</vt:lpstr>
      <vt:lpstr>Step3: Derive the fine template</vt:lpstr>
      <vt:lpstr>Step4: Fine alignment</vt:lpstr>
      <vt:lpstr>Challenge 2</vt:lpstr>
      <vt:lpstr>Traditional solution</vt:lpstr>
      <vt:lpstr>Traditional solution</vt:lpstr>
      <vt:lpstr>Basic idea</vt:lpstr>
      <vt:lpstr>DWT</vt:lpstr>
      <vt:lpstr>Challenge 3</vt:lpstr>
      <vt:lpstr>Heartbeat pattern selection</vt:lpstr>
      <vt:lpstr>Heartbeat pattern selection</vt:lpstr>
      <vt:lpstr>Implementation</vt:lpstr>
      <vt:lpstr>Evaluation</vt:lpstr>
      <vt:lpstr>Evaluation</vt:lpstr>
      <vt:lpstr>Evaluation</vt:lpstr>
      <vt:lpstr>Evaluation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VSkin: Sensing Touch Gestures on Surfaces  of Mobile Devices Using Acoustic Signals</dc:title>
  <dc:creator>孙 珂</dc:creator>
  <cp:lastModifiedBy>孙 珂</cp:lastModifiedBy>
  <cp:revision>607</cp:revision>
  <dcterms:created xsi:type="dcterms:W3CDTF">2018-09-28T08:35:40Z</dcterms:created>
  <dcterms:modified xsi:type="dcterms:W3CDTF">2018-09-28T09:09:57Z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2052-1.2.5.490</vt:lpwstr>
  </property>
</Properties>
</file>